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6" r:id="rId7"/>
    <p:sldId id="264" r:id="rId8"/>
    <p:sldId id="259" r:id="rId9"/>
    <p:sldId id="262" r:id="rId10"/>
    <p:sldId id="260" r:id="rId11"/>
    <p:sldId id="26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8E4AB-C882-419B-8DFB-5DC4452EB2D3}" v="9" dt="2021-05-09T14:26:10.783"/>
    <p1510:client id="{528102C6-5B72-4781-9CCB-FCDA7BCF5156}" v="2" dt="2021-05-09T15:02:00.673"/>
    <p1510:client id="{EEB3EC49-B087-48C6-A81D-43F2AC0BC783}" v="3" dt="2021-05-09T14:56:58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kins, David (CDIO)" userId="e1a1fcc6-c3e8-460b-b773-73e6b8914511" providerId="ADAL" clId="{72BD525C-9FF4-4B4A-9BDD-A428C612C401}"/>
    <pc:docChg chg="custSel modSld modMainMaster">
      <pc:chgData name="Hopkins, David (CDIO)" userId="e1a1fcc6-c3e8-460b-b773-73e6b8914511" providerId="ADAL" clId="{72BD525C-9FF4-4B4A-9BDD-A428C612C401}" dt="2021-05-09T14:26:10.783" v="32"/>
      <pc:docMkLst>
        <pc:docMk/>
      </pc:docMkLst>
      <pc:sldChg chg="modSp">
        <pc:chgData name="Hopkins, David (CDIO)" userId="e1a1fcc6-c3e8-460b-b773-73e6b8914511" providerId="ADAL" clId="{72BD525C-9FF4-4B4A-9BDD-A428C612C401}" dt="2021-05-09T14:25:39.521" v="1" actId="20577"/>
        <pc:sldMkLst>
          <pc:docMk/>
          <pc:sldMk cId="1585988606" sldId="265"/>
        </pc:sldMkLst>
        <pc:spChg chg="mod">
          <ac:chgData name="Hopkins, David (CDIO)" userId="e1a1fcc6-c3e8-460b-b773-73e6b8914511" providerId="ADAL" clId="{72BD525C-9FF4-4B4A-9BDD-A428C612C401}" dt="2021-05-09T14:25:39.521" v="1" actId="20577"/>
          <ac:spMkLst>
            <pc:docMk/>
            <pc:sldMk cId="1585988606" sldId="265"/>
            <ac:spMk id="4" creationId="{A3A503F8-B563-43E4-9A38-86C0D9F32FC7}"/>
          </ac:spMkLst>
        </pc:spChg>
      </pc:sldChg>
      <pc:sldMasterChg chg="addSp modSp">
        <pc:chgData name="Hopkins, David (CDIO)" userId="e1a1fcc6-c3e8-460b-b773-73e6b8914511" providerId="ADAL" clId="{72BD525C-9FF4-4B4A-9BDD-A428C612C401}" dt="2021-05-09T14:26:10.783" v="32"/>
        <pc:sldMasterMkLst>
          <pc:docMk/>
          <pc:sldMasterMk cId="2736366050" sldId="2147483648"/>
        </pc:sldMasterMkLst>
        <pc:spChg chg="add mod ord modVis">
          <ac:chgData name="Hopkins, David (CDIO)" userId="e1a1fcc6-c3e8-460b-b773-73e6b8914511" providerId="ADAL" clId="{72BD525C-9FF4-4B4A-9BDD-A428C612C401}" dt="2021-05-09T14:26:10.783" v="32"/>
          <ac:spMkLst>
            <pc:docMk/>
            <pc:sldMasterMk cId="2736366050" sldId="2147483648"/>
            <ac:spMk id="7" creationId="{6A6520D2-EB83-46C5-A749-A427049170FF}"/>
          </ac:spMkLst>
        </pc:spChg>
      </pc:sldMasterChg>
    </pc:docChg>
  </pc:docChgLst>
  <pc:docChgLst>
    <pc:chgData name="Hopkins, David (CDIO)" userId="e1a1fcc6-c3e8-460b-b773-73e6b8914511" providerId="ADAL" clId="{2698E4AB-C882-419B-8DFB-5DC4452EB2D3}"/>
    <pc:docChg chg="undo custSel modSld">
      <pc:chgData name="Hopkins, David (CDIO)" userId="e1a1fcc6-c3e8-460b-b773-73e6b8914511" providerId="ADAL" clId="{2698E4AB-C882-419B-8DFB-5DC4452EB2D3}" dt="2021-05-09T14:32:47.752" v="108" actId="115"/>
      <pc:docMkLst>
        <pc:docMk/>
      </pc:docMkLst>
      <pc:sldChg chg="modSp">
        <pc:chgData name="Hopkins, David (CDIO)" userId="e1a1fcc6-c3e8-460b-b773-73e6b8914511" providerId="ADAL" clId="{2698E4AB-C882-419B-8DFB-5DC4452EB2D3}" dt="2021-05-09T14:32:47.752" v="108" actId="115"/>
        <pc:sldMkLst>
          <pc:docMk/>
          <pc:sldMk cId="1585988606" sldId="265"/>
        </pc:sldMkLst>
        <pc:spChg chg="mod">
          <ac:chgData name="Hopkins, David (CDIO)" userId="e1a1fcc6-c3e8-460b-b773-73e6b8914511" providerId="ADAL" clId="{2698E4AB-C882-419B-8DFB-5DC4452EB2D3}" dt="2021-05-09T14:32:47.752" v="108" actId="115"/>
          <ac:spMkLst>
            <pc:docMk/>
            <pc:sldMk cId="1585988606" sldId="265"/>
            <ac:spMk id="4" creationId="{A3A503F8-B563-43E4-9A38-86C0D9F32FC7}"/>
          </ac:spMkLst>
        </pc:spChg>
      </pc:sldChg>
    </pc:docChg>
  </pc:docChgLst>
  <pc:docChgLst>
    <pc:chgData name="Hopkins, David (CDIO)" userId="e1a1fcc6-c3e8-460b-b773-73e6b8914511" providerId="ADAL" clId="{EEB3EC49-B087-48C6-A81D-43F2AC0BC783}"/>
    <pc:docChg chg="undo custSel modSld">
      <pc:chgData name="Hopkins, David (CDIO)" userId="e1a1fcc6-c3e8-460b-b773-73e6b8914511" providerId="ADAL" clId="{EEB3EC49-B087-48C6-A81D-43F2AC0BC783}" dt="2021-05-09T14:57:16.023" v="10" actId="478"/>
      <pc:docMkLst>
        <pc:docMk/>
      </pc:docMkLst>
      <pc:sldChg chg="addSp delSp modSp">
        <pc:chgData name="Hopkins, David (CDIO)" userId="e1a1fcc6-c3e8-460b-b773-73e6b8914511" providerId="ADAL" clId="{EEB3EC49-B087-48C6-A81D-43F2AC0BC783}" dt="2021-05-09T14:57:16.023" v="10" actId="478"/>
        <pc:sldMkLst>
          <pc:docMk/>
          <pc:sldMk cId="2189360754" sldId="261"/>
        </pc:sldMkLst>
        <pc:picChg chg="add del">
          <ac:chgData name="Hopkins, David (CDIO)" userId="e1a1fcc6-c3e8-460b-b773-73e6b8914511" providerId="ADAL" clId="{EEB3EC49-B087-48C6-A81D-43F2AC0BC783}" dt="2021-05-09T14:56:52.291" v="2"/>
          <ac:picMkLst>
            <pc:docMk/>
            <pc:sldMk cId="2189360754" sldId="261"/>
            <ac:picMk id="2" creationId="{94234C3C-85B0-4C00-8A6D-F5877392AD1B}"/>
          </ac:picMkLst>
        </pc:picChg>
        <pc:picChg chg="add mod">
          <ac:chgData name="Hopkins, David (CDIO)" userId="e1a1fcc6-c3e8-460b-b773-73e6b8914511" providerId="ADAL" clId="{EEB3EC49-B087-48C6-A81D-43F2AC0BC783}" dt="2021-05-09T14:57:12.267" v="9" actId="962"/>
          <ac:picMkLst>
            <pc:docMk/>
            <pc:sldMk cId="2189360754" sldId="261"/>
            <ac:picMk id="3" creationId="{C47F3545-F36C-4743-A4E4-567D5A06DB95}"/>
          </ac:picMkLst>
        </pc:picChg>
        <pc:picChg chg="add del mod">
          <ac:chgData name="Hopkins, David (CDIO)" userId="e1a1fcc6-c3e8-460b-b773-73e6b8914511" providerId="ADAL" clId="{EEB3EC49-B087-48C6-A81D-43F2AC0BC783}" dt="2021-05-09T14:57:16.023" v="10" actId="478"/>
          <ac:picMkLst>
            <pc:docMk/>
            <pc:sldMk cId="2189360754" sldId="261"/>
            <ac:picMk id="5" creationId="{879AC62C-F6B1-40A9-89E5-BDEBA13A27D7}"/>
          </ac:picMkLst>
        </pc:picChg>
      </pc:sldChg>
    </pc:docChg>
  </pc:docChgLst>
  <pc:docChgLst>
    <pc:chgData name="Hopkins, David (CDIO)" userId="e1a1fcc6-c3e8-460b-b773-73e6b8914511" providerId="ADAL" clId="{528102C6-5B72-4781-9CCB-FCDA7BCF5156}"/>
    <pc:docChg chg="modSld">
      <pc:chgData name="Hopkins, David (CDIO)" userId="e1a1fcc6-c3e8-460b-b773-73e6b8914511" providerId="ADAL" clId="{528102C6-5B72-4781-9CCB-FCDA7BCF5156}" dt="2021-05-09T15:01:51.726" v="5" actId="20577"/>
      <pc:docMkLst>
        <pc:docMk/>
      </pc:docMkLst>
      <pc:sldChg chg="modSp">
        <pc:chgData name="Hopkins, David (CDIO)" userId="e1a1fcc6-c3e8-460b-b773-73e6b8914511" providerId="ADAL" clId="{528102C6-5B72-4781-9CCB-FCDA7BCF5156}" dt="2021-05-09T15:01:51.726" v="5" actId="20577"/>
        <pc:sldMkLst>
          <pc:docMk/>
          <pc:sldMk cId="908602592" sldId="262"/>
        </pc:sldMkLst>
        <pc:spChg chg="mod">
          <ac:chgData name="Hopkins, David (CDIO)" userId="e1a1fcc6-c3e8-460b-b773-73e6b8914511" providerId="ADAL" clId="{528102C6-5B72-4781-9CCB-FCDA7BCF5156}" dt="2021-05-09T15:01:51.726" v="5" actId="20577"/>
          <ac:spMkLst>
            <pc:docMk/>
            <pc:sldMk cId="908602592" sldId="262"/>
            <ac:spMk id="2" creationId="{99C323FE-F183-46BC-98A1-9CD796D7BA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3B28-E3CB-4D08-A449-2B60FFE08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D7D91-EF33-4CAA-91BF-41F9F0B4F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2941-FB97-41A8-8533-2E45BEF4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A3378-D9A3-4D9D-883A-B98EE71F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3D12-8A72-4775-B3F4-6460CD0B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8A15-3C06-4710-AB28-6A988167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5409B-F5BE-4330-93DB-D571D65D8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F3A65-2A5D-4226-BD73-8CA07106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5A66C-22CD-4F89-8714-6B9972E6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B374-C495-4E98-82CA-B4EF125C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21EDD-D1BE-47B8-96AF-AA29A063B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9C364-90B8-4BE6-BF04-13F7D60E2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2A8DE-1C72-47BA-A4E4-D0F7C1A1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731F2-6F80-4F2C-834F-6387789B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5690C-E163-4053-B075-4B24A890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8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4FD3-EBA7-4E27-901B-BD94E41F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0429-D72D-4A48-ADBE-B7BB5B1E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3E3C9-9627-4940-9E1E-511A7F80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4101-C3F8-436B-A7EA-7F333764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93519-8CA2-4F4E-8C42-BFB10A41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8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8BAB-3E5F-49A5-B75C-36179484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5CCC9-D3C2-4FD4-893F-A96970FD5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5BBEA-951F-4755-A269-83A9B98B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E49B-F8D8-4EC0-8F53-6AF1FA26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5CF56-8D5C-4836-BEF9-18358096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8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D75B-EC5A-4001-855A-D0AD79E7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4A48-7004-4508-8D18-9503C2A68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4197E-B877-4366-A4AB-AF9CAD2AC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5ED75-296B-4A2F-A882-85468597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4C66C-C540-475C-AFB7-01D36A6E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F65FC-81D0-4CA7-ADA8-0C98FF81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9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619F-6F60-4AAE-B424-A316E471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C3C2B-87CF-4D02-A640-C52FCB2F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E213D-118F-4CBC-BA30-41E26C4AF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019DB-1283-489F-AB26-FC1C3F23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BD62F-223C-45FC-AE4D-8804D0232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32207-30E4-44D2-AFA0-9B5B6CF3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69FD2-1B33-4920-B27C-C8AF0499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20C92-83BA-4E8C-AD56-E82EE0D2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76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23C1-CCBD-4D4C-8957-B7CDAE95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D6CF8-577A-48B7-BFC2-97125EDC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50DB4-ABF8-40B7-83F3-0017F405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39FE4-F061-4EB9-A411-A1C4E217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3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4005C-EE99-4B13-994F-4B870B5F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47C11-F055-49C4-B0F8-EE2FA7E9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D030E-83F4-4094-8A99-05406E4F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6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6B0D-FC70-4F77-AC32-80043D7F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59DED-4681-449C-A940-92018A92F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0E5E7-3B12-4B25-9040-8A4E0CB06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C0785-957D-46C8-B676-4416D22B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F8276-A790-4F5F-B889-234F79F4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C03F9-9791-4E03-BED5-74F0CE0A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1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8883-8EC7-4673-BD97-60317F5F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F4697-548E-456A-A41A-A6C7E41A0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ACA-AA92-46B3-A6AC-36A7A0C3C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8154-BD31-4804-A70F-BD3CBBDC8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9CF32-BC35-4AEA-B69C-B9C8A1EF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34272-CECF-44C8-8EA3-AB83F2D0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4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857DB-E81A-46E9-93DB-5BE0EA02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8813-8B08-4E61-85FA-CE14D38AC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0287A-9A7A-44F7-B7C3-EF27F457C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8A17-94F7-416A-A87D-1D18BA468A61}" type="datetimeFigureOut">
              <a:rPr lang="en-GB" smtClean="0"/>
              <a:t>09/05/2021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F8074-A09C-43CC-BA94-AD2A7CE48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D657C-9858-432B-BE15-D6A7222C2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C969-3B45-4261-B15A-28DB0583FF0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6A6520D2-EB83-46C5-A749-A427049170FF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363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hopkins@hmrc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htness.co.uk/csdd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political.co/en/solution_article/a-letter-from-the-autistic-colleague-you-didnt-know-you-had" TargetMode="External"/><Relationship Id="rId3" Type="http://schemas.openxmlformats.org/officeDocument/2006/relationships/hyperlink" Target="https://accessibility.campaign.gov.uk/" TargetMode="External"/><Relationship Id="rId7" Type="http://schemas.openxmlformats.org/officeDocument/2006/relationships/hyperlink" Target="https://apolitical.co/en/solution_article/i-want-to-communicate-and-be-understood-but-its-a-strugg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ivilservice.blog.gov.uk/2020/08/25/personal-disability-stories-davids-shielding-story/" TargetMode="External"/><Relationship Id="rId5" Type="http://schemas.openxmlformats.org/officeDocument/2006/relationships/hyperlink" Target="https://neurocosmopolitanism.com/neurodiversity-some-basic-terms-definitions/" TargetMode="External"/><Relationship Id="rId10" Type="http://schemas.openxmlformats.org/officeDocument/2006/relationships/hyperlink" Target="https://vimeo.com/526048328/70eb2ee02d" TargetMode="External"/><Relationship Id="rId4" Type="http://schemas.openxmlformats.org/officeDocument/2006/relationships/hyperlink" Target="https://www.gov.uk/government/publications/understanding-disabilities-and-impairments-user-profiles/pawel-user-with-aspergers" TargetMode="External"/><Relationship Id="rId9" Type="http://schemas.openxmlformats.org/officeDocument/2006/relationships/hyperlink" Target="https://youtu.be/diZhgcTBPg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F96660-071F-4B2A-8256-21EEAC8C8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567" y="1280368"/>
            <a:ext cx="9144000" cy="3565743"/>
          </a:xfrm>
        </p:spPr>
        <p:txBody>
          <a:bodyPr anchor="ctr">
            <a:noAutofit/>
          </a:bodyPr>
          <a:lstStyle/>
          <a:p>
            <a:pPr algn="l"/>
            <a:r>
              <a:rPr lang="en-GB" sz="12500" b="1" dirty="0">
                <a:solidFill>
                  <a:schemeClr val="bg1"/>
                </a:solidFill>
              </a:rPr>
              <a:t>Autism myths and 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8BDA56C-F9ED-4A76-99E4-85F65748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567" y="5265019"/>
            <a:ext cx="9144000" cy="104363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3600" b="1" dirty="0">
                <a:solidFill>
                  <a:schemeClr val="bg1">
                    <a:lumMod val="85000"/>
                  </a:schemeClr>
                </a:solidFill>
              </a:rPr>
              <a:t>David Hopkins, HMRC Digital</a:t>
            </a:r>
          </a:p>
          <a:p>
            <a:pPr algn="l"/>
            <a:r>
              <a:rPr lang="en-GB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david.hopkins@hmrc.gov.uk</a:t>
            </a:r>
            <a:endParaRPr lang="en-GB" sz="36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16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24108-773C-4D2A-B94D-4B045B7A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>
            <a:noAutofit/>
          </a:bodyPr>
          <a:lstStyle/>
          <a:p>
            <a:r>
              <a:rPr lang="en-GB" sz="12500" b="1" strike="sngStrike" dirty="0">
                <a:solidFill>
                  <a:schemeClr val="bg1"/>
                </a:solidFill>
              </a:rPr>
              <a:t>Everyone’s a little bit autistic</a:t>
            </a:r>
            <a:endParaRPr lang="en-GB" sz="1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4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312A3-3BC2-484E-8B11-E3F067C121E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1026" name="Picture 2" descr="The spectrum consists of many different traits of ways in which the brain processes information. &#10;&#10;Some traits create difficulties in every day life (hence being diagnosed). But also many traits are useful in every day life.">
            <a:extLst>
              <a:ext uri="{FF2B5EF4-FFF2-40B4-BE49-F238E27FC236}">
                <a16:creationId xmlns:a16="http://schemas.microsoft.com/office/drawing/2014/main" id="{EF643532-2EB0-462C-ADAC-B21E9769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5" y="730926"/>
            <a:ext cx="5549118" cy="50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1C6CD8-DC3C-4816-B564-21902D837CBF}"/>
              </a:ext>
            </a:extLst>
          </p:cNvPr>
          <p:cNvSpPr/>
          <p:nvPr/>
        </p:nvSpPr>
        <p:spPr>
          <a:xfrm>
            <a:off x="665664" y="5803908"/>
            <a:ext cx="5549117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Roboto"/>
              </a:rPr>
              <a:t>Source: Understand the Spectrum - www.rebeccaburgess.co.uk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2D212-E4A1-4F51-A21F-121D38195596}"/>
              </a:ext>
            </a:extLst>
          </p:cNvPr>
          <p:cNvSpPr txBox="1"/>
          <p:nvPr/>
        </p:nvSpPr>
        <p:spPr>
          <a:xfrm>
            <a:off x="7220094" y="730926"/>
            <a:ext cx="4361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Diagnostic criteria – differences: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social and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flexibility, logic and 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70C0"/>
                </a:solidFill>
              </a:rPr>
              <a:t>sensory sensitivity</a:t>
            </a:r>
          </a:p>
        </p:txBody>
      </p:sp>
      <p:pic>
        <p:nvPicPr>
          <p:cNvPr id="2" name="Picture 2" descr="Pictures representing how people speak about autism:&#10;- suffers from (rainbow dagger stabbing someone)&#10;- on the spectrum (riding a rainbow)&#10;- person with autism (carrying a rainbow handbag)&#10;- autistic person (rainbow brained individual)&#10;Neurology is not an accessory - www.identityfirstautistic.org ">
            <a:extLst>
              <a:ext uri="{FF2B5EF4-FFF2-40B4-BE49-F238E27FC236}">
                <a16:creationId xmlns:a16="http://schemas.microsoft.com/office/drawing/2014/main" id="{CBF7349D-C0AC-49C4-A2AA-FE1E23F19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54" y="5170713"/>
            <a:ext cx="2743200" cy="16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5312A3-3BC2-484E-8B11-E3F067C121E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6" name="Picture 4" descr="Showing the social model of disability where disability is a problem FOR a person not WITH them - for instance:&#10;&#10;- social barriers: environment, inaccessible buildings, services, language and communication&#10;&#10;- attitudes: prejudice, stereotyping and discrimination&#10;&#10;-organisations: inflexible procedures or practices">
            <a:extLst>
              <a:ext uri="{FF2B5EF4-FFF2-40B4-BE49-F238E27FC236}">
                <a16:creationId xmlns:a16="http://schemas.microsoft.com/office/drawing/2014/main" id="{58E9918D-9AE1-48F0-9F5D-CC4EFDF7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93" y="779590"/>
            <a:ext cx="9869613" cy="45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FD5F04-BF7D-4F49-BDD8-A1E2EF1776FD}"/>
              </a:ext>
            </a:extLst>
          </p:cNvPr>
          <p:cNvSpPr/>
          <p:nvPr/>
        </p:nvSpPr>
        <p:spPr>
          <a:xfrm>
            <a:off x="0" y="5925312"/>
            <a:ext cx="12192000" cy="932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800" b="1" dirty="0">
                <a:effectLst/>
              </a:rPr>
              <a:t>Soci</a:t>
            </a:r>
            <a:r>
              <a:rPr lang="en-GB" sz="2800" b="1" dirty="0"/>
              <a:t>al model of disability (source: www.neurodivercitysg.com)</a:t>
            </a:r>
            <a:endParaRPr lang="en-GB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124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24108-773C-4D2A-B94D-4B045B7A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>
            <a:noAutofit/>
          </a:bodyPr>
          <a:lstStyle/>
          <a:p>
            <a:r>
              <a:rPr lang="en-GB" sz="12500" b="1" strike="sngStrike" dirty="0">
                <a:solidFill>
                  <a:schemeClr val="bg1"/>
                </a:solidFill>
              </a:rPr>
              <a:t>Autism is a mental health condition</a:t>
            </a:r>
          </a:p>
        </p:txBody>
      </p:sp>
    </p:spTree>
    <p:extLst>
      <p:ext uri="{BB962C8B-B14F-4D97-AF65-F5344CB8AC3E}">
        <p14:creationId xmlns:p14="http://schemas.microsoft.com/office/powerpoint/2010/main" val="367765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e diagram showing things neurodivergent people can struggle with and possible strengths. It also demonstrates the overlap between different conditions (dyslexia, dyscalculia, dyspraxia, autism and ADHD), strengths and challenges.">
            <a:extLst>
              <a:ext uri="{FF2B5EF4-FFF2-40B4-BE49-F238E27FC236}">
                <a16:creationId xmlns:a16="http://schemas.microsoft.com/office/drawing/2014/main" id="{14AB812D-998C-4037-A1A5-B8DC4153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99" y="146580"/>
            <a:ext cx="9239906" cy="54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68FDC2-2716-4AE8-BE5B-AFDD63D4E9EC}"/>
              </a:ext>
            </a:extLst>
          </p:cNvPr>
          <p:cNvSpPr/>
          <p:nvPr/>
        </p:nvSpPr>
        <p:spPr>
          <a:xfrm>
            <a:off x="0" y="5925312"/>
            <a:ext cx="12192000" cy="9326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800" b="1" dirty="0"/>
              <a:t>Examples of neurominority or neurodivergent conditions and their effects</a:t>
            </a:r>
            <a:endParaRPr lang="en-GB" sz="2800" b="1" dirty="0"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323FE-F183-46BC-98A1-9CD796D7BA6E}"/>
              </a:ext>
            </a:extLst>
          </p:cNvPr>
          <p:cNvSpPr txBox="1"/>
          <p:nvPr/>
        </p:nvSpPr>
        <p:spPr>
          <a:xfrm>
            <a:off x="6002952" y="5340537"/>
            <a:ext cx="45530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dirty="0">
                <a:solidFill>
                  <a:srgbClr val="0070C0"/>
                </a:solidFill>
              </a:rPr>
              <a:t>Credit: Ollie Sweetman, HMRC Digital</a:t>
            </a:r>
          </a:p>
          <a:p>
            <a:pPr algn="r"/>
            <a:r>
              <a:rPr lang="en-GB" sz="1600" dirty="0">
                <a:hlinkClick r:id="rId3"/>
              </a:rPr>
              <a:t>Neurodiversity mind map - strengths and challenges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0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E24108-773C-4D2A-B94D-4B045B7A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1"/>
            <a:ext cx="10515600" cy="2852737"/>
          </a:xfrm>
        </p:spPr>
        <p:txBody>
          <a:bodyPr anchor="ctr">
            <a:noAutofit/>
          </a:bodyPr>
          <a:lstStyle/>
          <a:p>
            <a:r>
              <a:rPr lang="en-GB" sz="12500" b="1" strike="sngStrike" dirty="0">
                <a:solidFill>
                  <a:schemeClr val="bg1"/>
                </a:solidFill>
              </a:rPr>
              <a:t>Autistic people don’t feel empathy</a:t>
            </a:r>
          </a:p>
        </p:txBody>
      </p:sp>
    </p:spTree>
    <p:extLst>
      <p:ext uri="{BB962C8B-B14F-4D97-AF65-F5344CB8AC3E}">
        <p14:creationId xmlns:p14="http://schemas.microsoft.com/office/powerpoint/2010/main" val="372106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vid's hierarchy of needs - playbook I developed through coaching provided by Genius Within, funded by Access to Work (DWP) - plain text version available: david.hopkins@hmrc.gov.uk">
            <a:extLst>
              <a:ext uri="{FF2B5EF4-FFF2-40B4-BE49-F238E27FC236}">
                <a16:creationId xmlns:a16="http://schemas.microsoft.com/office/drawing/2014/main" id="{C47F3545-F36C-4743-A4E4-567D5A06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3" y="0"/>
            <a:ext cx="11696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6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David and his daughter">
            <a:extLst>
              <a:ext uri="{FF2B5EF4-FFF2-40B4-BE49-F238E27FC236}">
                <a16:creationId xmlns:a16="http://schemas.microsoft.com/office/drawing/2014/main" id="{55D1F705-A2AD-4F74-A98B-B05B65C17D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 b="4583"/>
          <a:stretch/>
        </p:blipFill>
        <p:spPr>
          <a:xfrm>
            <a:off x="401365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BE65A-75F9-4B16-8303-417CDD23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Find out 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503F8-B563-43E4-9A38-86C0D9F3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819175"/>
            <a:ext cx="5986113" cy="4357788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3"/>
              </a:rPr>
              <a:t>Accessibility standards</a:t>
            </a:r>
            <a:r>
              <a:rPr lang="en-GB" sz="1800" dirty="0"/>
              <a:t> – not optional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4"/>
              </a:rPr>
              <a:t>GDS autistic persona</a:t>
            </a:r>
            <a:r>
              <a:rPr lang="en-GB" sz="1800" dirty="0"/>
              <a:t> – user-centred design considerations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5"/>
              </a:rPr>
              <a:t>Language and identity</a:t>
            </a:r>
            <a:r>
              <a:rPr lang="en-GB" sz="1800" dirty="0"/>
              <a:t> – neurodiversity explained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6"/>
              </a:rPr>
              <a:t>David's shielding story: Civil Service blog Aug ‘20</a:t>
            </a:r>
            <a:r>
              <a:rPr lang="en-GB" sz="1800" dirty="0"/>
              <a:t> 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Apolitical blogs from Helen Jeffries: </a:t>
            </a:r>
            <a:r>
              <a:rPr lang="en-GB" sz="1800" u="sng" dirty="0">
                <a:hlinkClick r:id="rId7"/>
              </a:rPr>
              <a:t>I want to communicate and be understood, but it’s a struggle</a:t>
            </a:r>
            <a:r>
              <a:rPr lang="en-GB" sz="1800" dirty="0"/>
              <a:t> | </a:t>
            </a:r>
            <a:r>
              <a:rPr lang="en-GB" sz="1800" u="sng" dirty="0">
                <a:hlinkClick r:id="rId8"/>
              </a:rPr>
              <a:t>A letter from the autistic colleague you didn’t know you had</a:t>
            </a:r>
            <a:endParaRPr lang="en-GB" sz="1800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9"/>
              </a:rPr>
              <a:t>UN autism awareness day celebration</a:t>
            </a:r>
            <a:r>
              <a:rPr lang="en-GB" sz="1800" dirty="0"/>
              <a:t> (YouTube) 2 panel discussions on inclusive workplaces for autistic people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u="sng" dirty="0">
                <a:hlinkClick r:id="rId10"/>
              </a:rPr>
              <a:t>MHCLG neurodiversity celebration</a:t>
            </a:r>
            <a:r>
              <a:rPr lang="en-GB" sz="1800" dirty="0"/>
              <a:t> (Vimeo)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598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62A445E2B79449E6377975A68C330" ma:contentTypeVersion="13" ma:contentTypeDescription="Create a new document." ma:contentTypeScope="" ma:versionID="692e4484cafa7f6ae0d21a96440d5f5f">
  <xsd:schema xmlns:xsd="http://www.w3.org/2001/XMLSchema" xmlns:xs="http://www.w3.org/2001/XMLSchema" xmlns:p="http://schemas.microsoft.com/office/2006/metadata/properties" xmlns:ns3="1ce2ae62-d9a0-442f-8594-45d5cbea65b5" xmlns:ns4="fa7d71fc-4b0f-4f08-964e-e55f42130f66" targetNamespace="http://schemas.microsoft.com/office/2006/metadata/properties" ma:root="true" ma:fieldsID="e7c427b4d7cf43abbdf61278f9a87f8f" ns3:_="" ns4:_="">
    <xsd:import namespace="1ce2ae62-d9a0-442f-8594-45d5cbea65b5"/>
    <xsd:import namespace="fa7d71fc-4b0f-4f08-964e-e55f42130f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2ae62-d9a0-442f-8594-45d5cbea6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71fc-4b0f-4f08-964e-e55f42130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11933E-F671-463A-9A19-B92C790B70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597BDD-D08C-4E15-9F0C-BAD78D249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2ae62-d9a0-442f-8594-45d5cbea65b5"/>
    <ds:schemaRef ds:uri="fa7d71fc-4b0f-4f08-964e-e55f42130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787AF1-DE7A-4274-A72C-F41406E7EF4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1ce2ae62-d9a0-442f-8594-45d5cbea65b5"/>
    <ds:schemaRef ds:uri="http://schemas.microsoft.com/office/infopath/2007/PartnerControls"/>
    <ds:schemaRef ds:uri="fa7d71fc-4b0f-4f08-964e-e55f42130f6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Office Theme</vt:lpstr>
      <vt:lpstr>Autism myths and me</vt:lpstr>
      <vt:lpstr>Everyone’s a little bit autistic</vt:lpstr>
      <vt:lpstr>PowerPoint Presentation</vt:lpstr>
      <vt:lpstr>PowerPoint Presentation</vt:lpstr>
      <vt:lpstr>Autism is a mental health condition</vt:lpstr>
      <vt:lpstr>PowerPoint Presentation</vt:lpstr>
      <vt:lpstr>Autistic people don’t feel empathy</vt:lpstr>
      <vt:lpstr>PowerPoint Presentation</vt:lpstr>
      <vt:lpstr>Find out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myths and me</dc:title>
  <dc:creator>Hopkins, David (CDIO)</dc:creator>
  <cp:lastModifiedBy>Hopkins, David (CDIO)</cp:lastModifiedBy>
  <cp:revision>1</cp:revision>
  <dcterms:created xsi:type="dcterms:W3CDTF">2021-05-09T08:03:33Z</dcterms:created>
  <dcterms:modified xsi:type="dcterms:W3CDTF">2021-05-09T15:02:02Z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0x010100C5362A445E2B79449E6377975A68C330</vt:lpwstr>
  </property>
  <property fmtid="{D5CDD505-2E9C-101B-9397-08002B2CF9AE}" pid="3" name="MSIP_Label_f9af038e-07b4-4369-a678-c835687cb272_Enabled">
    <vt:lpwstr>true</vt:lpwstr>
  </property>
  <property fmtid="{D5CDD505-2E9C-101B-9397-08002B2CF9AE}" pid="4" name="MSIP_Label_f9af038e-07b4-4369-a678-c835687cb272_SetDate">
    <vt:lpwstr>2021-05-09T14:26:10Z</vt:lpwstr>
  </property>
  <property fmtid="{D5CDD505-2E9C-101B-9397-08002B2CF9AE}" pid="5" name="MSIP_Label_f9af038e-07b4-4369-a678-c835687cb272_Method">
    <vt:lpwstr>Standard</vt:lpwstr>
  </property>
  <property fmtid="{D5CDD505-2E9C-101B-9397-08002B2CF9AE}" pid="6" name="MSIP_Label_f9af038e-07b4-4369-a678-c835687cb272_Name">
    <vt:lpwstr>OFFICIAL</vt:lpwstr>
  </property>
  <property fmtid="{D5CDD505-2E9C-101B-9397-08002B2CF9AE}" pid="7" name="MSIP_Label_f9af038e-07b4-4369-a678-c835687cb272_SiteId">
    <vt:lpwstr>ac52f73c-fd1a-4a9a-8e7a-4a248f3139e1</vt:lpwstr>
  </property>
  <property fmtid="{D5CDD505-2E9C-101B-9397-08002B2CF9AE}" pid="8" name="MSIP_Label_f9af038e-07b4-4369-a678-c835687cb272_ActionId">
    <vt:lpwstr>2ccfe0bc-4955-4113-9c26-bbbc1f9a1550</vt:lpwstr>
  </property>
  <property fmtid="{D5CDD505-2E9C-101B-9397-08002B2CF9AE}" pid="9" name="MSIP_Label_f9af038e-07b4-4369-a678-c835687cb272_ContentBits">
    <vt:lpwstr>2</vt:lpwstr>
  </property>
</Properties>
</file>