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2" r:id="rId4"/>
    <p:sldId id="263" r:id="rId5"/>
    <p:sldId id="259" r:id="rId6"/>
    <p:sldId id="260" r:id="rId7"/>
    <p:sldId id="258" r:id="rId8"/>
    <p:sldId id="264" r:id="rId9"/>
    <p:sldId id="261" r:id="rId10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89E"/>
    <a:srgbClr val="2341A2"/>
    <a:srgbClr val="2B4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5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0C053-A5C4-F843-B773-249FB086E9AD}" type="datetime1">
              <a:rPr lang="en-GB" smtClean="0"/>
              <a:pPr/>
              <a:t>08/06/2016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0CAAB-D0AA-784F-B635-3057EAF9ED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8D9E-3CF8-1D44-888F-D21231C50516}" type="datetime1">
              <a:rPr lang="en-GB" smtClean="0"/>
              <a:pPr/>
              <a:t>08/06/2016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322F1-8A82-B04F-97AF-A5A0C6AE6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03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322F1-8A82-B04F-97AF-A5A0C6AE62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0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COMMUNICATIONS – OFFICIAL SENSITIVE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0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COMMUNICATIONS – OFFICIAL SENSITIVE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7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COMMUNICATIONS – OFFICIAL SENSITIVE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COMMUNICATIONS – OFFICIAL SENSITIVE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COMMUNICATIONS – OFFICIAL SENSITIVE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4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COMMUNICATIONS – OFFICIAL SENSITIVE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6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COMMUNICATIONS – OFFICIAL SENSITIVE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5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COMMUNICATIONS – OFFICIAL SENSITIVE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9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COMMUNICATIONS – OFFICIAL SENSITIVE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COMMUNICATIONS – OFFICIAL SENSITIVE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COMMUNICATIONS – OFFICIAL SENSITIVE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73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COMMUNICATIONS – OFFICIAL SENSITIVE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82C4D-8DEA-7443-9CCC-7BD5F88B2F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CS_2935_SML_AW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63" y="211276"/>
            <a:ext cx="1462337" cy="9437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4040" y="211276"/>
            <a:ext cx="159922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Department</a:t>
            </a:r>
            <a:r>
              <a:rPr lang="en-US" sz="2000" baseline="0" dirty="0" smtClean="0"/>
              <a:t> crest goes here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659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S PLAN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1" y="2743143"/>
            <a:ext cx="7245281" cy="361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091" y="1582538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254061"/>
                </a:solidFill>
                <a:latin typeface="Helvetica"/>
                <a:cs typeface="Helvetica"/>
              </a:rPr>
              <a:t>Communications Strategy</a:t>
            </a:r>
            <a:br>
              <a:rPr lang="en-US" sz="3200" dirty="0" smtClean="0">
                <a:solidFill>
                  <a:srgbClr val="254061"/>
                </a:solidFill>
                <a:latin typeface="Helvetica"/>
                <a:cs typeface="Helvetica"/>
              </a:rPr>
            </a:br>
            <a:r>
              <a:rPr lang="en-US" sz="3200" dirty="0" smtClean="0">
                <a:solidFill>
                  <a:srgbClr val="254061"/>
                </a:solidFill>
                <a:latin typeface="Helvetica"/>
                <a:cs typeface="Helvetica"/>
              </a:rPr>
              <a:t>2016/17 </a:t>
            </a:r>
            <a:br>
              <a:rPr lang="en-US" sz="3200" dirty="0" smtClean="0">
                <a:solidFill>
                  <a:srgbClr val="254061"/>
                </a:solidFill>
                <a:latin typeface="Helvetica"/>
                <a:cs typeface="Helvetica"/>
              </a:rPr>
            </a:br>
            <a:endParaRPr lang="en-US" sz="3200" dirty="0">
              <a:solidFill>
                <a:srgbClr val="254061"/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9691" y="2390972"/>
            <a:ext cx="6400800" cy="704341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254061"/>
                </a:solidFill>
                <a:latin typeface="Helvetica"/>
                <a:cs typeface="Helvetica"/>
              </a:rPr>
              <a:t>Name of author </a:t>
            </a:r>
            <a:r>
              <a:rPr lang="en-US" dirty="0" err="1" smtClean="0">
                <a:solidFill>
                  <a:srgbClr val="254061"/>
                </a:solidFill>
                <a:latin typeface="Helvetica"/>
                <a:cs typeface="Helvetica"/>
              </a:rPr>
              <a:t>eg</a:t>
            </a:r>
            <a:r>
              <a:rPr lang="en-US" dirty="0">
                <a:solidFill>
                  <a:srgbClr val="254061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254061"/>
                </a:solidFill>
                <a:latin typeface="Helvetica"/>
                <a:cs typeface="Helvetica"/>
              </a:rPr>
              <a:t>– </a:t>
            </a:r>
            <a:r>
              <a:rPr lang="en-US" dirty="0" err="1" smtClean="0">
                <a:solidFill>
                  <a:srgbClr val="254061"/>
                </a:solidFill>
                <a:latin typeface="Helvetica"/>
                <a:cs typeface="Helvetica"/>
              </a:rPr>
              <a:t>DoC</a:t>
            </a:r>
            <a:r>
              <a:rPr lang="en-US" dirty="0" smtClean="0">
                <a:solidFill>
                  <a:srgbClr val="254061"/>
                </a:solidFill>
                <a:latin typeface="Helvetica"/>
                <a:cs typeface="Helvetica"/>
              </a:rPr>
              <a:t> for </a:t>
            </a:r>
            <a:r>
              <a:rPr lang="en-US" dirty="0" err="1" smtClean="0">
                <a:solidFill>
                  <a:srgbClr val="254061"/>
                </a:solidFill>
                <a:latin typeface="Helvetica"/>
                <a:cs typeface="Helvetica"/>
              </a:rPr>
              <a:t>Dept</a:t>
            </a:r>
            <a:endParaRPr lang="en-US" dirty="0">
              <a:solidFill>
                <a:srgbClr val="254061"/>
              </a:solidFill>
              <a:latin typeface="Helvetica"/>
              <a:cs typeface="Helvetic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38858"/>
            <a:ext cx="2895600" cy="400110"/>
          </a:xfrm>
        </p:spPr>
        <p:txBody>
          <a:bodyPr wrap="none" anchorCtr="1">
            <a:spAutoFit/>
          </a:bodyPr>
          <a:lstStyle/>
          <a:p>
            <a:r>
              <a:rPr lang="en-US" sz="1000" smtClean="0">
                <a:latin typeface="Arial"/>
              </a:rPr>
              <a:t>COMMUNICATIONS – OFFICIAL SENSITIVE 
UNCLASSIFIED</a:t>
            </a:r>
            <a:endParaRPr lang="en-US" sz="10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39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0146"/>
            <a:ext cx="7772400" cy="819942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rgbClr val="1F497D"/>
                </a:solidFill>
                <a:latin typeface="Helvetica"/>
                <a:cs typeface="Helvetica"/>
              </a:rPr>
              <a:t>Introduction: </a:t>
            </a:r>
            <a:r>
              <a:rPr lang="en-US" sz="1800" dirty="0" err="1" smtClean="0">
                <a:solidFill>
                  <a:srgbClr val="1F497D"/>
                </a:solidFill>
                <a:latin typeface="Helvetica"/>
                <a:cs typeface="Helvetica"/>
              </a:rPr>
              <a:t>Organisational</a:t>
            </a:r>
            <a:r>
              <a:rPr lang="en-US" sz="1800" dirty="0" smtClean="0">
                <a:solidFill>
                  <a:srgbClr val="1F497D"/>
                </a:solidFill>
                <a:latin typeface="Helvetica"/>
                <a:cs typeface="Helvetica"/>
              </a:rPr>
              <a:t> purpose and aims </a:t>
            </a:r>
            <a:br>
              <a:rPr lang="en-US" sz="1800" dirty="0" smtClean="0">
                <a:solidFill>
                  <a:srgbClr val="1F497D"/>
                </a:solidFill>
                <a:latin typeface="Helvetica"/>
                <a:cs typeface="Helvetica"/>
              </a:rPr>
            </a:br>
            <a:r>
              <a:rPr lang="en-US" sz="1800" dirty="0" smtClean="0">
                <a:solidFill>
                  <a:srgbClr val="1F497D"/>
                </a:solidFill>
                <a:latin typeface="Helvetica"/>
                <a:cs typeface="Helvetica"/>
              </a:rPr>
              <a:t/>
            </a:r>
            <a:br>
              <a:rPr lang="en-US" sz="1800" dirty="0" smtClean="0">
                <a:solidFill>
                  <a:srgbClr val="1F497D"/>
                </a:solidFill>
                <a:latin typeface="Helvetica"/>
                <a:cs typeface="Helvetica"/>
              </a:rPr>
            </a:br>
            <a:r>
              <a:rPr lang="en-US" sz="1800" dirty="0" smtClean="0">
                <a:solidFill>
                  <a:srgbClr val="1F497D"/>
                </a:solidFill>
                <a:latin typeface="Helvetica"/>
                <a:cs typeface="Helvetica"/>
              </a:rPr>
              <a:t>Use this section to layout the role of your </a:t>
            </a:r>
            <a:r>
              <a:rPr lang="en-US" sz="1800" dirty="0" err="1" smtClean="0">
                <a:solidFill>
                  <a:srgbClr val="1F497D"/>
                </a:solidFill>
                <a:latin typeface="Helvetica"/>
                <a:cs typeface="Helvetica"/>
              </a:rPr>
              <a:t>organisation</a:t>
            </a:r>
            <a:r>
              <a:rPr lang="en-US" sz="1800" dirty="0">
                <a:solidFill>
                  <a:srgbClr val="1F497D"/>
                </a:solidFill>
                <a:latin typeface="Helvetica"/>
                <a:cs typeface="Helvetica"/>
              </a:rPr>
              <a:t> </a:t>
            </a:r>
            <a:r>
              <a:rPr lang="en-US" sz="1800" dirty="0" smtClean="0">
                <a:solidFill>
                  <a:srgbClr val="1F497D"/>
                </a:solidFill>
                <a:latin typeface="Helvetica"/>
                <a:cs typeface="Helvetica"/>
              </a:rPr>
              <a:t>and how your comms output delivers value for HMG </a:t>
            </a:r>
            <a:endParaRPr lang="en-US" sz="18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38858"/>
            <a:ext cx="2895600" cy="400110"/>
          </a:xfrm>
        </p:spPr>
        <p:txBody>
          <a:bodyPr wrap="none" anchorCtr="1">
            <a:spAutoFit/>
          </a:bodyPr>
          <a:lstStyle/>
          <a:p>
            <a:r>
              <a:rPr lang="en-US" sz="1000" smtClean="0">
                <a:latin typeface="Arial"/>
              </a:rPr>
              <a:t>COMMUNICATIONS – OFFICIAL SENSITIVE 
UNCLASSIFIED</a:t>
            </a:r>
            <a:endParaRPr lang="en-US" sz="100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22173" y="6337341"/>
            <a:ext cx="8518577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02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eas_comms_pl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2" y="1386417"/>
            <a:ext cx="8185083" cy="4604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9254" y="623681"/>
            <a:ext cx="4676798" cy="935391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rgbClr val="1F497D"/>
                </a:solidFill>
                <a:latin typeface="Helvetica"/>
                <a:cs typeface="Helvetica"/>
              </a:rPr>
              <a:t>The role of communications in government</a:t>
            </a:r>
            <a:endParaRPr lang="en-US" sz="18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38858"/>
            <a:ext cx="2895600" cy="400110"/>
          </a:xfrm>
        </p:spPr>
        <p:txBody>
          <a:bodyPr wrap="none" anchorCtr="1">
            <a:spAutoFit/>
          </a:bodyPr>
          <a:lstStyle/>
          <a:p>
            <a:r>
              <a:rPr lang="en-US" sz="1000" smtClean="0">
                <a:latin typeface="Arial"/>
              </a:rPr>
              <a:t>COMMUNICATIONS – OFFICIAL SENSITIVE 
UNCLASSIFIED</a:t>
            </a:r>
            <a:endParaRPr lang="en-US" sz="100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22173" y="6337341"/>
            <a:ext cx="8518577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39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816" y="200367"/>
            <a:ext cx="4676798" cy="1120884"/>
          </a:xfrm>
          <a:ln>
            <a:solidFill>
              <a:srgbClr val="1F497D"/>
            </a:solidFill>
          </a:ln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Outline how your are implementing the recommendations from the Modern Communications Operating Model to deliver effective communications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38858"/>
            <a:ext cx="2895600" cy="400110"/>
          </a:xfrm>
        </p:spPr>
        <p:txBody>
          <a:bodyPr wrap="none" anchorCtr="1">
            <a:spAutoFit/>
          </a:bodyPr>
          <a:lstStyle/>
          <a:p>
            <a:r>
              <a:rPr lang="en-US" sz="1000" smtClean="0">
                <a:latin typeface="Arial"/>
              </a:rPr>
              <a:t>COMMUNICATIONS – OFFICIAL SENSITIVE 
UNCLASSIFIED</a:t>
            </a:r>
            <a:endParaRPr lang="en-US" sz="100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22173" y="6337341"/>
            <a:ext cx="8518577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deas_comms_plan_block_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9" r="27324" b="50286"/>
          <a:stretch/>
        </p:blipFill>
        <p:spPr>
          <a:xfrm>
            <a:off x="4480298" y="1608582"/>
            <a:ext cx="2667000" cy="2135300"/>
          </a:xfrm>
          <a:prstGeom prst="rect">
            <a:avLst/>
          </a:prstGeom>
        </p:spPr>
      </p:pic>
      <p:pic>
        <p:nvPicPr>
          <p:cNvPr id="8" name="Picture 7" descr="ideas_comms_plan_block_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r="62022" b="50286"/>
          <a:stretch/>
        </p:blipFill>
        <p:spPr>
          <a:xfrm>
            <a:off x="0" y="1736859"/>
            <a:ext cx="2482152" cy="2135301"/>
          </a:xfrm>
          <a:prstGeom prst="rect">
            <a:avLst/>
          </a:prstGeom>
        </p:spPr>
      </p:pic>
      <p:pic>
        <p:nvPicPr>
          <p:cNvPr id="9" name="Picture 8" descr="ideas_comms_plan_block_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49373" r="62606"/>
          <a:stretch/>
        </p:blipFill>
        <p:spPr>
          <a:xfrm>
            <a:off x="44609" y="4038920"/>
            <a:ext cx="2437543" cy="2174525"/>
          </a:xfrm>
          <a:prstGeom prst="rect">
            <a:avLst/>
          </a:prstGeom>
        </p:spPr>
      </p:pic>
      <p:pic>
        <p:nvPicPr>
          <p:cNvPr id="11" name="Picture 10" descr="ideas_comms_plan_block_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9" t="49714" r="27324"/>
          <a:stretch/>
        </p:blipFill>
        <p:spPr>
          <a:xfrm>
            <a:off x="4491764" y="4053548"/>
            <a:ext cx="2655534" cy="21598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2152" y="2103740"/>
            <a:ext cx="2009612" cy="1384995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54061"/>
                </a:solidFill>
                <a:latin typeface="Helvetica"/>
                <a:cs typeface="Helvetica"/>
              </a:rPr>
              <a:t>Text here to outline how following this recommendation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482152" y="4411191"/>
            <a:ext cx="2009612" cy="1384995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54061"/>
                </a:solidFill>
                <a:latin typeface="Helvetica"/>
                <a:cs typeface="Helvetica"/>
              </a:rPr>
              <a:t>Text here to outline how following this recommendation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970816" y="2102208"/>
            <a:ext cx="2009612" cy="1384995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54061"/>
                </a:solidFill>
                <a:latin typeface="Helvetica"/>
                <a:cs typeface="Helvetica"/>
              </a:rPr>
              <a:t>Text here to outline how following this recommendation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970816" y="4411191"/>
            <a:ext cx="2009612" cy="1384995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54061"/>
                </a:solidFill>
                <a:latin typeface="Helvetica"/>
                <a:cs typeface="Helvetica"/>
              </a:rPr>
              <a:t>Text here to outline how following this recommendation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199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38858"/>
            <a:ext cx="2895600" cy="400110"/>
          </a:xfrm>
        </p:spPr>
        <p:txBody>
          <a:bodyPr wrap="none" anchorCtr="1">
            <a:spAutoFit/>
          </a:bodyPr>
          <a:lstStyle/>
          <a:p>
            <a:r>
              <a:rPr lang="en-US" sz="1000" smtClean="0">
                <a:latin typeface="Arial"/>
              </a:rPr>
              <a:t>COMMUNICATIONS – OFFICIAL SENSITIVE 
UNCLASSIFIED</a:t>
            </a:r>
            <a:endParaRPr lang="en-US" sz="100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39412" y="6356350"/>
            <a:ext cx="8518577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161334" y="1208378"/>
            <a:ext cx="6306105" cy="589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Helvetica"/>
                <a:cs typeface="Helvetica"/>
              </a:rPr>
              <a:t>Core audiences: This section outlines the core audiences government campaigns should aim to reach   </a:t>
            </a:r>
            <a:endParaRPr lang="en-US" sz="1800" dirty="0">
              <a:latin typeface="Helvetica"/>
              <a:cs typeface="Helvetica"/>
            </a:endParaRPr>
          </a:p>
        </p:txBody>
      </p:sp>
      <p:pic>
        <p:nvPicPr>
          <p:cNvPr id="11" name="Picture 10" descr="audienc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71" y="1645547"/>
            <a:ext cx="6354792" cy="47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3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38858"/>
            <a:ext cx="2895600" cy="400110"/>
          </a:xfrm>
        </p:spPr>
        <p:txBody>
          <a:bodyPr wrap="none" anchorCtr="1">
            <a:spAutoFit/>
          </a:bodyPr>
          <a:lstStyle/>
          <a:p>
            <a:r>
              <a:rPr lang="en-US" sz="1000" smtClean="0">
                <a:latin typeface="Arial"/>
              </a:rPr>
              <a:t>COMMUNICATIONS – OFFICIAL SENSITIVE 
UNCLASSIFIED</a:t>
            </a:r>
            <a:endParaRPr lang="en-US" sz="100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39412" y="6356350"/>
            <a:ext cx="8518577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813785" y="805179"/>
            <a:ext cx="3739415" cy="532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Helvetica"/>
                <a:cs typeface="Helvetica"/>
              </a:rPr>
              <a:t>Core government narrative themes</a:t>
            </a:r>
            <a:endParaRPr lang="en-US" sz="18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710" y="1283007"/>
            <a:ext cx="2265362" cy="2027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04" y="3571740"/>
            <a:ext cx="2292574" cy="2360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214" y="1283007"/>
            <a:ext cx="2306178" cy="20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019" y="3528659"/>
            <a:ext cx="2542004" cy="26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3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87" y="1155522"/>
            <a:ext cx="4730466" cy="589043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Government Communications Key Priorities 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38858"/>
            <a:ext cx="2895600" cy="400110"/>
          </a:xfrm>
        </p:spPr>
        <p:txBody>
          <a:bodyPr wrap="none" anchorCtr="1">
            <a:spAutoFit/>
          </a:bodyPr>
          <a:lstStyle/>
          <a:p>
            <a:r>
              <a:rPr lang="en-US" sz="1000" smtClean="0">
                <a:latin typeface="Arial"/>
              </a:rPr>
              <a:t>COMMUNICATIONS – OFFICIAL SENSITIVE 
UNCLASSIFIED</a:t>
            </a:r>
            <a:endParaRPr lang="en-US" sz="100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39412" y="6356350"/>
            <a:ext cx="8518577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48258"/>
              </p:ext>
            </p:extLst>
          </p:nvPr>
        </p:nvGraphicFramePr>
        <p:xfrm>
          <a:off x="339412" y="1701836"/>
          <a:ext cx="8518577" cy="36448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03402"/>
                <a:gridCol w="3053345"/>
                <a:gridCol w="3161830"/>
              </a:tblGrid>
              <a:tr h="425344">
                <a:tc gridSpan="3"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254061"/>
                          </a:solidFill>
                          <a:latin typeface="Helvetica"/>
                          <a:cs typeface="Helvetica"/>
                        </a:rPr>
                        <a:t>Department comms supporting</a:t>
                      </a:r>
                      <a:r>
                        <a:rPr lang="en-US" sz="1400" b="0" baseline="0" dirty="0" smtClean="0">
                          <a:solidFill>
                            <a:srgbClr val="254061"/>
                          </a:solidFill>
                          <a:latin typeface="Helvetica"/>
                          <a:cs typeface="Helvetica"/>
                        </a:rPr>
                        <a:t> the delivery of </a:t>
                      </a:r>
                      <a:r>
                        <a:rPr lang="en-US" sz="1400" b="0" baseline="0" dirty="0" err="1" smtClean="0">
                          <a:solidFill>
                            <a:srgbClr val="254061"/>
                          </a:solidFill>
                          <a:latin typeface="Helvetica"/>
                          <a:cs typeface="Helvetica"/>
                        </a:rPr>
                        <a:t>organisational</a:t>
                      </a:r>
                      <a:r>
                        <a:rPr lang="en-US" sz="1400" b="0" baseline="0" dirty="0" smtClean="0">
                          <a:solidFill>
                            <a:srgbClr val="254061"/>
                          </a:solidFill>
                          <a:latin typeface="Helvetica"/>
                          <a:cs typeface="Helvetica"/>
                        </a:rPr>
                        <a:t> and government priorities </a:t>
                      </a:r>
                      <a:endParaRPr lang="en-US" sz="1400" b="0" dirty="0">
                        <a:solidFill>
                          <a:srgbClr val="25406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317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54061"/>
                          </a:solidFill>
                          <a:latin typeface="Helvetica"/>
                          <a:cs typeface="Helvetica"/>
                        </a:rPr>
                        <a:t>Government narrative Main themes </a:t>
                      </a:r>
                      <a:endParaRPr lang="en-US" sz="1400" b="0" dirty="0">
                        <a:solidFill>
                          <a:srgbClr val="25406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54061"/>
                          </a:solidFill>
                          <a:latin typeface="Helvetica"/>
                          <a:cs typeface="Helvetica"/>
                        </a:rPr>
                        <a:t>Department</a:t>
                      </a:r>
                      <a:r>
                        <a:rPr lang="en-US" sz="1400" baseline="0" dirty="0" smtClean="0">
                          <a:solidFill>
                            <a:srgbClr val="254061"/>
                          </a:solidFill>
                          <a:latin typeface="Helvetica"/>
                          <a:cs typeface="Helvetica"/>
                        </a:rPr>
                        <a:t> Key objectives </a:t>
                      </a:r>
                      <a:endParaRPr lang="en-US" sz="1400" dirty="0">
                        <a:solidFill>
                          <a:srgbClr val="25406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54061"/>
                          </a:solidFill>
                          <a:latin typeface="Helvetica"/>
                          <a:cs typeface="Helvetica"/>
                        </a:rPr>
                        <a:t>Department/ALB-led</a:t>
                      </a:r>
                      <a:r>
                        <a:rPr lang="en-US" sz="1400" baseline="0" dirty="0" smtClean="0">
                          <a:solidFill>
                            <a:srgbClr val="254061"/>
                          </a:solidFill>
                          <a:latin typeface="Helvetica"/>
                          <a:cs typeface="Helvetica"/>
                        </a:rPr>
                        <a:t> campaigns and comms activity </a:t>
                      </a:r>
                      <a:endParaRPr lang="en-US" sz="1400" dirty="0">
                        <a:solidFill>
                          <a:srgbClr val="25406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759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Providing Economic Security</a:t>
                      </a:r>
                      <a:endParaRPr lang="en-US" sz="14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838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Protecting Our National Security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6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Extending Opportunity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6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Delivering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for Britain</a:t>
                      </a:r>
                      <a:endParaRPr 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92317" y="455274"/>
            <a:ext cx="1654965" cy="1015663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Use this section to outline  your key comms priorities linked to government narrative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29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 Diagonal Corner Rectangle 37"/>
          <p:cNvSpPr/>
          <p:nvPr/>
        </p:nvSpPr>
        <p:spPr>
          <a:xfrm>
            <a:off x="6775252" y="2745124"/>
            <a:ext cx="1911548" cy="1680826"/>
          </a:xfrm>
          <a:prstGeom prst="round2DiagRect">
            <a:avLst/>
          </a:prstGeom>
          <a:solidFill>
            <a:srgbClr val="D9D9D9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 Diagonal Corner Rectangle 36"/>
          <p:cNvSpPr/>
          <p:nvPr/>
        </p:nvSpPr>
        <p:spPr>
          <a:xfrm>
            <a:off x="4515865" y="2745124"/>
            <a:ext cx="1911548" cy="1680826"/>
          </a:xfrm>
          <a:prstGeom prst="round2DiagRect">
            <a:avLst/>
          </a:prstGeom>
          <a:solidFill>
            <a:srgbClr val="D9D9D9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Diagonal Corner Rectangle 35"/>
          <p:cNvSpPr/>
          <p:nvPr/>
        </p:nvSpPr>
        <p:spPr>
          <a:xfrm>
            <a:off x="2277473" y="2745124"/>
            <a:ext cx="1911548" cy="1680826"/>
          </a:xfrm>
          <a:prstGeom prst="round2Diag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38858"/>
            <a:ext cx="2895600" cy="400110"/>
          </a:xfrm>
        </p:spPr>
        <p:txBody>
          <a:bodyPr wrap="none" anchorCtr="1">
            <a:spAutoFit/>
          </a:bodyPr>
          <a:lstStyle/>
          <a:p>
            <a:r>
              <a:rPr lang="en-US" sz="1000" smtClean="0">
                <a:latin typeface="Arial"/>
              </a:rPr>
              <a:t>COMMUNICATIONS – OFFICIAL SENSITIVE 
UNCLASSIFIED</a:t>
            </a:r>
            <a:endParaRPr lang="en-US" sz="100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39412" y="6356350"/>
            <a:ext cx="8518577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162010" y="515735"/>
            <a:ext cx="4817064" cy="700371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254061"/>
                </a:solidFill>
                <a:latin typeface="Helvetica"/>
                <a:cs typeface="Helvetica"/>
              </a:rPr>
              <a:t>Learning and development: Use this slide to outline learning and development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work with comms 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140" y="1503597"/>
            <a:ext cx="8520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254061"/>
                </a:solidFill>
              </a:rPr>
              <a:t>The GCS aspiration is to strengthen and unify the profession to deliver world class communications</a:t>
            </a:r>
            <a:endParaRPr lang="en-US" sz="1600" b="1" dirty="0">
              <a:solidFill>
                <a:srgbClr val="25406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413" y="1898498"/>
            <a:ext cx="8518576" cy="523220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Use this section to layout progress with L&amp;D last year and how you plan to build on it for next reporting year. Include hours spent, average days spent on L&amp;D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7473" y="3211428"/>
            <a:ext cx="179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254061"/>
                </a:solidFill>
                <a:latin typeface="Helvetica"/>
                <a:cs typeface="Helvetica"/>
              </a:rPr>
              <a:t>What is the</a:t>
            </a:r>
          </a:p>
          <a:p>
            <a:pPr algn="ctr"/>
            <a:r>
              <a:rPr lang="en-US" sz="1200" dirty="0" smtClean="0">
                <a:solidFill>
                  <a:srgbClr val="254061"/>
                </a:solidFill>
                <a:latin typeface="Helvetica"/>
                <a:cs typeface="Helvetica"/>
              </a:rPr>
              <a:t> expectation</a:t>
            </a:r>
          </a:p>
          <a:p>
            <a:pPr algn="ctr"/>
            <a:r>
              <a:rPr lang="en-US" sz="1200" dirty="0" smtClean="0">
                <a:solidFill>
                  <a:srgbClr val="254061"/>
                </a:solidFill>
                <a:latin typeface="Helvetica"/>
                <a:cs typeface="Helvetica"/>
              </a:rPr>
              <a:t> for L&amp;D this year?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7207" y="3228417"/>
            <a:ext cx="179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254061"/>
                </a:solidFill>
                <a:latin typeface="Helvetica"/>
                <a:cs typeface="Helvetica"/>
              </a:rPr>
              <a:t>How will you use the </a:t>
            </a:r>
          </a:p>
          <a:p>
            <a:pPr algn="ctr"/>
            <a:r>
              <a:rPr lang="en-US" sz="1200" dirty="0" smtClean="0">
                <a:solidFill>
                  <a:srgbClr val="254061"/>
                </a:solidFill>
                <a:latin typeface="Helvetica"/>
                <a:cs typeface="Helvetica"/>
              </a:rPr>
              <a:t>L&amp;D to track against </a:t>
            </a:r>
          </a:p>
          <a:p>
            <a:pPr algn="ctr"/>
            <a:r>
              <a:rPr lang="en-US" sz="1200" dirty="0" smtClean="0">
                <a:solidFill>
                  <a:srgbClr val="254061"/>
                </a:solidFill>
                <a:latin typeface="Helvetica"/>
                <a:cs typeface="Helvetica"/>
              </a:rPr>
              <a:t>The 4 I’s?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9413" y="2745124"/>
            <a:ext cx="1701495" cy="3323987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254061"/>
                </a:solidFill>
              </a:rPr>
              <a:t>Sharing Knowledge:</a:t>
            </a:r>
          </a:p>
          <a:p>
            <a:endParaRPr lang="en-GB" sz="1400" dirty="0"/>
          </a:p>
          <a:p>
            <a:r>
              <a:rPr lang="en-GB" sz="1400" dirty="0" smtClean="0">
                <a:solidFill>
                  <a:srgbClr val="254061"/>
                </a:solidFill>
              </a:rPr>
              <a:t>Use this section to specify how you will contribute to GCS up-skilling programmes </a:t>
            </a:r>
            <a:r>
              <a:rPr lang="en-GB" sz="1400" dirty="0" err="1" smtClean="0">
                <a:solidFill>
                  <a:srgbClr val="254061"/>
                </a:solidFill>
              </a:rPr>
              <a:t>eg</a:t>
            </a:r>
            <a:r>
              <a:rPr lang="en-GB" sz="1400" dirty="0" smtClean="0">
                <a:solidFill>
                  <a:srgbClr val="254061"/>
                </a:solidFill>
              </a:rPr>
              <a:t>, comms exchange, contribute to centralised recruitment 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15439" y="3091461"/>
            <a:ext cx="1796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254061"/>
                </a:solidFill>
                <a:latin typeface="Helvetica"/>
                <a:cs typeface="Helvetica"/>
              </a:rPr>
              <a:t>Explain how you will </a:t>
            </a:r>
          </a:p>
          <a:p>
            <a:pPr algn="ctr"/>
            <a:r>
              <a:rPr lang="en-US" sz="1200" dirty="0" smtClean="0">
                <a:solidFill>
                  <a:srgbClr val="254061"/>
                </a:solidFill>
                <a:latin typeface="Helvetica"/>
                <a:cs typeface="Helvetica"/>
              </a:rPr>
              <a:t>Track progress – on a monthly basis? Send bulletins with training ops?</a:t>
            </a:r>
          </a:p>
        </p:txBody>
      </p:sp>
      <p:sp>
        <p:nvSpPr>
          <p:cNvPr id="21" name="Oval 20"/>
          <p:cNvSpPr/>
          <p:nvPr/>
        </p:nvSpPr>
        <p:spPr>
          <a:xfrm>
            <a:off x="2905495" y="4664546"/>
            <a:ext cx="1459428" cy="1348892"/>
          </a:xfrm>
          <a:prstGeom prst="ellipse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17043" y="4669277"/>
            <a:ext cx="1459428" cy="1348892"/>
          </a:xfrm>
          <a:prstGeom prst="ellipse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99978" y="4669277"/>
            <a:ext cx="1459428" cy="1348892"/>
          </a:xfrm>
          <a:prstGeom prst="ellipse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 rot="3600000">
            <a:off x="4380579" y="5111032"/>
            <a:ext cx="440047" cy="346050"/>
            <a:chOff x="978074" y="1335189"/>
            <a:chExt cx="440047" cy="346050"/>
          </a:xfrm>
          <a:solidFill>
            <a:schemeClr val="accent1">
              <a:lumMod val="50000"/>
            </a:schemeClr>
          </a:solidFill>
        </p:grpSpPr>
        <p:sp>
          <p:nvSpPr>
            <p:cNvPr id="25" name="Right Arrow 24"/>
            <p:cNvSpPr/>
            <p:nvPr/>
          </p:nvSpPr>
          <p:spPr>
            <a:xfrm rot="18000000">
              <a:off x="1025073" y="1288190"/>
              <a:ext cx="346050" cy="44004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4"/>
            <p:cNvSpPr/>
            <p:nvPr/>
          </p:nvSpPr>
          <p:spPr>
            <a:xfrm rot="18000000">
              <a:off x="1051027" y="1421152"/>
              <a:ext cx="242235" cy="2640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700" kern="1200" dirty="0">
                <a:solidFill>
                  <a:srgbClr val="25406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3600000">
            <a:off x="6277806" y="5156873"/>
            <a:ext cx="440047" cy="346050"/>
            <a:chOff x="978074" y="1335189"/>
            <a:chExt cx="440047" cy="346050"/>
          </a:xfrm>
          <a:solidFill>
            <a:schemeClr val="accent1">
              <a:lumMod val="50000"/>
            </a:schemeClr>
          </a:solidFill>
        </p:grpSpPr>
        <p:sp>
          <p:nvSpPr>
            <p:cNvPr id="28" name="Right Arrow 27"/>
            <p:cNvSpPr/>
            <p:nvPr/>
          </p:nvSpPr>
          <p:spPr>
            <a:xfrm rot="18000000">
              <a:off x="1025073" y="1288190"/>
              <a:ext cx="346050" cy="44004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4"/>
            <p:cNvSpPr/>
            <p:nvPr/>
          </p:nvSpPr>
          <p:spPr>
            <a:xfrm rot="18000000">
              <a:off x="1051027" y="1421152"/>
              <a:ext cx="242235" cy="2640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700" kern="1200" dirty="0">
                <a:solidFill>
                  <a:srgbClr val="25406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719780" y="5033003"/>
            <a:ext cx="179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254061"/>
                </a:solidFill>
                <a:latin typeface="Helvetica"/>
                <a:cs typeface="Helvetica"/>
              </a:rPr>
              <a:t>Comms team</a:t>
            </a:r>
          </a:p>
          <a:p>
            <a:pPr algn="ctr"/>
            <a:r>
              <a:rPr lang="en-US" sz="1200" dirty="0" smtClean="0">
                <a:solidFill>
                  <a:srgbClr val="254061"/>
                </a:solidFill>
                <a:latin typeface="Helvetica"/>
                <a:cs typeface="Helvetica"/>
              </a:rPr>
              <a:t> budget for L&amp;D?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70993" y="4880047"/>
            <a:ext cx="120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254061"/>
                </a:solidFill>
                <a:latin typeface="Helvetica"/>
                <a:cs typeface="Helvetica"/>
              </a:rPr>
              <a:t>Break down budget per head and no. of L&amp;D </a:t>
            </a:r>
            <a:r>
              <a:rPr lang="en-US" sz="1200" dirty="0" err="1" smtClean="0">
                <a:solidFill>
                  <a:srgbClr val="254061"/>
                </a:solidFill>
                <a:latin typeface="Helvetica"/>
                <a:cs typeface="Helvetica"/>
              </a:rPr>
              <a:t>opps</a:t>
            </a:r>
            <a:endParaRPr lang="en-US" sz="1200" dirty="0" smtClean="0">
              <a:solidFill>
                <a:srgbClr val="25406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42504" y="4994519"/>
            <a:ext cx="1202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254061"/>
                </a:solidFill>
                <a:latin typeface="Helvetica"/>
                <a:cs typeface="Helvetica"/>
              </a:rPr>
              <a:t>GCS talent </a:t>
            </a:r>
            <a:r>
              <a:rPr lang="en-US" sz="1200" dirty="0" err="1" smtClean="0">
                <a:solidFill>
                  <a:srgbClr val="254061"/>
                </a:solidFill>
                <a:latin typeface="Helvetica"/>
                <a:cs typeface="Helvetica"/>
              </a:rPr>
              <a:t>programme</a:t>
            </a:r>
            <a:r>
              <a:rPr lang="en-US" sz="1200" dirty="0">
                <a:solidFill>
                  <a:srgbClr val="254061"/>
                </a:solidFill>
                <a:latin typeface="Helvetica"/>
                <a:cs typeface="Helvetica"/>
              </a:rPr>
              <a:t> </a:t>
            </a:r>
            <a:r>
              <a:rPr lang="en-US" sz="1200" dirty="0" smtClean="0">
                <a:solidFill>
                  <a:srgbClr val="254061"/>
                </a:solidFill>
                <a:latin typeface="Helvetica"/>
                <a:cs typeface="Helvetica"/>
              </a:rPr>
              <a:t>participation? </a:t>
            </a:r>
          </a:p>
        </p:txBody>
      </p:sp>
    </p:spTree>
    <p:extLst>
      <p:ext uri="{BB962C8B-B14F-4D97-AF65-F5344CB8AC3E}">
        <p14:creationId xmlns:p14="http://schemas.microsoft.com/office/powerpoint/2010/main" val="208578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38858"/>
            <a:ext cx="2895600" cy="400110"/>
          </a:xfrm>
        </p:spPr>
        <p:txBody>
          <a:bodyPr wrap="none" anchorCtr="1">
            <a:spAutoFit/>
          </a:bodyPr>
          <a:lstStyle/>
          <a:p>
            <a:r>
              <a:rPr lang="en-US" sz="1000" smtClean="0">
                <a:latin typeface="Arial"/>
              </a:rPr>
              <a:t>COMMUNICATIONS – OFFICIAL SENSITIVE 
UNCLASSIFIED</a:t>
            </a:r>
            <a:endParaRPr lang="en-US" sz="100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2C4D-8DEA-7443-9CCC-7BD5F88B2F9B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39412" y="6356350"/>
            <a:ext cx="8518577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786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338</Words>
  <Application>Microsoft Office PowerPoint</Application>
  <PresentationFormat>On-screen Show (4:3)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Office Theme</vt:lpstr>
      <vt:lpstr>Communications Strategy 2016/17  </vt:lpstr>
      <vt:lpstr>Introduction: Organisational purpose and aims   Use this section to layout the role of your organisation and how your comms output delivers value for HMG </vt:lpstr>
      <vt:lpstr>The role of communications in government</vt:lpstr>
      <vt:lpstr>Outline how your are implementing the recommendations from the Modern Communications Operating Model to deliver effective communications</vt:lpstr>
      <vt:lpstr>PowerPoint Presentation</vt:lpstr>
      <vt:lpstr>PowerPoint Presentation</vt:lpstr>
      <vt:lpstr>Government Communications Key Priorities </vt:lpstr>
      <vt:lpstr>PowerPoint Presentation</vt:lpstr>
      <vt:lpstr>PowerPoint Presentation</vt:lpstr>
    </vt:vector>
  </TitlesOfParts>
  <Company>Cabinet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Strategy 2015/16</dc:title>
  <dc:creator>Ben Westlake- Tritton</dc:creator>
  <cp:lastModifiedBy>Jacqueline Nutland</cp:lastModifiedBy>
  <cp:revision>25</cp:revision>
  <dcterms:created xsi:type="dcterms:W3CDTF">2016-02-17T08:19:09Z</dcterms:created>
  <dcterms:modified xsi:type="dcterms:W3CDTF">2016-06-08T09:18:49Z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eographicalCoverage">
    <vt:lpwstr> </vt:lpwstr>
  </property>
  <property fmtid="{D5CDD505-2E9C-101B-9397-08002B2CF9AE}" pid="3" name="Privacy">
    <vt:lpwstr/>
  </property>
  <property fmtid="{D5CDD505-2E9C-101B-9397-08002B2CF9AE}" pid="4" name="Classification">
    <vt:lpwstr>UNCLASSIFIED</vt:lpwstr>
  </property>
  <property fmtid="{D5CDD505-2E9C-101B-9397-08002B2CF9AE}" pid="5" name="AlternativeTitle">
    <vt:lpwstr/>
  </property>
  <property fmtid="{D5CDD505-2E9C-101B-9397-08002B2CF9AE}" pid="6" name="BusinessUnit">
    <vt:lpwstr> </vt:lpwstr>
  </property>
  <property fmtid="{D5CDD505-2E9C-101B-9397-08002B2CF9AE}" pid="7" name="SubjectCode">
    <vt:lpwstr> </vt:lpwstr>
  </property>
  <property fmtid="{D5CDD505-2E9C-101B-9397-08002B2CF9AE}" pid="8" name="DocType">
    <vt:lpwstr>PowerPoint</vt:lpwstr>
  </property>
  <property fmtid="{D5CDD505-2E9C-101B-9397-08002B2CF9AE}" pid="9" name="SourceSystem">
    <vt:lpwstr>IREC</vt:lpwstr>
  </property>
  <property fmtid="{D5CDD505-2E9C-101B-9397-08002B2CF9AE}" pid="10" name="Originator">
    <vt:lpwstr> </vt:lpwstr>
  </property>
  <property fmtid="{D5CDD505-2E9C-101B-9397-08002B2CF9AE}" pid="11" name="MaintainMarking">
    <vt:lpwstr>True</vt:lpwstr>
  </property>
  <property fmtid="{D5CDD505-2E9C-101B-9397-08002B2CF9AE}" pid="12" name="Created">
    <vt:filetime>2016-02-17T00:00:00Z</vt:filetime>
  </property>
</Properties>
</file>