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3"/>
  </p:notesMasterIdLst>
  <p:sldIdLst>
    <p:sldId id="256" r:id="rId2"/>
    <p:sldId id="307" r:id="rId3"/>
    <p:sldId id="257" r:id="rId4"/>
    <p:sldId id="258" r:id="rId5"/>
    <p:sldId id="260" r:id="rId6"/>
    <p:sldId id="30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01" r:id="rId28"/>
    <p:sldId id="302" r:id="rId29"/>
    <p:sldId id="303" r:id="rId30"/>
    <p:sldId id="304" r:id="rId31"/>
    <p:sldId id="305" r:id="rId32"/>
    <p:sldId id="282" r:id="rId33"/>
    <p:sldId id="283" r:id="rId34"/>
    <p:sldId id="284" r:id="rId35"/>
    <p:sldId id="285" r:id="rId36"/>
    <p:sldId id="286" r:id="rId37"/>
    <p:sldId id="287" r:id="rId38"/>
    <p:sldId id="288" r:id="rId39"/>
    <p:sldId id="289" r:id="rId40"/>
    <p:sldId id="309" r:id="rId41"/>
    <p:sldId id="292"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hQ4NqCygKNgkzkhtFjJSBFTD2K4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46256" autoAdjust="0"/>
  </p:normalViewPr>
  <p:slideViewPr>
    <p:cSldViewPr snapToGrid="0">
      <p:cViewPr varScale="1">
        <p:scale>
          <a:sx n="47" d="100"/>
          <a:sy n="47" d="100"/>
        </p:scale>
        <p:origin x="308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yrick, Tiffany" userId="fbe22907-da13-4b27-aa66-6fc649935bb8" providerId="ADAL" clId="{D211DA0F-2D33-4981-ADAA-ED2A19D3294B}"/>
    <pc:docChg chg="modSld">
      <pc:chgData name="Meyrick, Tiffany" userId="fbe22907-da13-4b27-aa66-6fc649935bb8" providerId="ADAL" clId="{D211DA0F-2D33-4981-ADAA-ED2A19D3294B}" dt="2023-07-14T15:36:12.474" v="211" actId="20577"/>
      <pc:docMkLst>
        <pc:docMk/>
      </pc:docMkLst>
      <pc:sldChg chg="modNotesTx">
        <pc:chgData name="Meyrick, Tiffany" userId="fbe22907-da13-4b27-aa66-6fc649935bb8" providerId="ADAL" clId="{D211DA0F-2D33-4981-ADAA-ED2A19D3294B}" dt="2023-07-14T15:35:09.541" v="115" actId="20577"/>
        <pc:sldMkLst>
          <pc:docMk/>
          <pc:sldMk cId="0" sldId="280"/>
        </pc:sldMkLst>
      </pc:sldChg>
      <pc:sldChg chg="modNotesTx">
        <pc:chgData name="Meyrick, Tiffany" userId="fbe22907-da13-4b27-aa66-6fc649935bb8" providerId="ADAL" clId="{D211DA0F-2D33-4981-ADAA-ED2A19D3294B}" dt="2023-07-14T15:36:12.474" v="211" actId="20577"/>
        <pc:sldMkLst>
          <pc:docMk/>
          <pc:sldMk cId="0" sldId="282"/>
        </pc:sldMkLst>
      </pc:sldChg>
      <pc:sldChg chg="modSp mod">
        <pc:chgData name="Meyrick, Tiffany" userId="fbe22907-da13-4b27-aa66-6fc649935bb8" providerId="ADAL" clId="{D211DA0F-2D33-4981-ADAA-ED2A19D3294B}" dt="2023-07-14T15:34:22.201" v="29"/>
        <pc:sldMkLst>
          <pc:docMk/>
          <pc:sldMk cId="0" sldId="284"/>
        </pc:sldMkLst>
        <pc:spChg chg="mod">
          <ac:chgData name="Meyrick, Tiffany" userId="fbe22907-da13-4b27-aa66-6fc649935bb8" providerId="ADAL" clId="{D211DA0F-2D33-4981-ADAA-ED2A19D3294B}" dt="2023-07-14T15:34:22.201" v="29"/>
          <ac:spMkLst>
            <pc:docMk/>
            <pc:sldMk cId="0" sldId="284"/>
            <ac:spMk id="366" creationId="{00000000-0000-0000-0000-000000000000}"/>
          </ac:spMkLst>
        </pc:spChg>
      </pc:sldChg>
      <pc:sldChg chg="modSp mod">
        <pc:chgData name="Meyrick, Tiffany" userId="fbe22907-da13-4b27-aa66-6fc649935bb8" providerId="ADAL" clId="{D211DA0F-2D33-4981-ADAA-ED2A19D3294B}" dt="2023-07-14T15:34:01.810" v="27" actId="20577"/>
        <pc:sldMkLst>
          <pc:docMk/>
          <pc:sldMk cId="556481733" sldId="307"/>
        </pc:sldMkLst>
        <pc:spChg chg="mod">
          <ac:chgData name="Meyrick, Tiffany" userId="fbe22907-da13-4b27-aa66-6fc649935bb8" providerId="ADAL" clId="{D211DA0F-2D33-4981-ADAA-ED2A19D3294B}" dt="2023-07-14T15:34:01.810" v="27" actId="20577"/>
          <ac:spMkLst>
            <pc:docMk/>
            <pc:sldMk cId="556481733" sldId="307"/>
            <ac:spMk id="366" creationId="{00000000-0000-0000-0000-000000000000}"/>
          </ac:spMkLst>
        </pc:spChg>
      </pc:sldChg>
      <pc:sldChg chg="modSp mod">
        <pc:chgData name="Meyrick, Tiffany" userId="fbe22907-da13-4b27-aa66-6fc649935bb8" providerId="ADAL" clId="{D211DA0F-2D33-4981-ADAA-ED2A19D3294B}" dt="2023-07-14T15:34:11.493" v="28"/>
        <pc:sldMkLst>
          <pc:docMk/>
          <pc:sldMk cId="635813134" sldId="308"/>
        </pc:sldMkLst>
        <pc:spChg chg="mod">
          <ac:chgData name="Meyrick, Tiffany" userId="fbe22907-da13-4b27-aa66-6fc649935bb8" providerId="ADAL" clId="{D211DA0F-2D33-4981-ADAA-ED2A19D3294B}" dt="2023-07-14T15:34:11.493" v="28"/>
          <ac:spMkLst>
            <pc:docMk/>
            <pc:sldMk cId="635813134" sldId="308"/>
            <ac:spMk id="36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Presenter 1</a:t>
            </a:r>
            <a:endParaRPr/>
          </a:p>
          <a:p>
            <a:pPr marL="0" lvl="0" indent="0" algn="l" rtl="0">
              <a:spcBef>
                <a:spcPts val="0"/>
              </a:spcBef>
              <a:spcAft>
                <a:spcPts val="0"/>
              </a:spcAft>
              <a:buNone/>
            </a:pPr>
            <a:endParaRPr/>
          </a:p>
          <a:p>
            <a:pPr marL="0" lvl="0" indent="0" algn="l" rtl="0">
              <a:spcBef>
                <a:spcPts val="0"/>
              </a:spcBef>
              <a:spcAft>
                <a:spcPts val="0"/>
              </a:spcAft>
              <a:buNone/>
            </a:pPr>
            <a:r>
              <a:rPr lang="en-GB"/>
              <a:t>Hello and welcome to our session on writing skills.</a:t>
            </a:r>
            <a:endParaRPr/>
          </a:p>
          <a:p>
            <a:pPr marL="0" lvl="0" indent="0" algn="l" rtl="0">
              <a:spcBef>
                <a:spcPts val="0"/>
              </a:spcBef>
              <a:spcAft>
                <a:spcPts val="0"/>
              </a:spcAft>
              <a:buNone/>
            </a:pPr>
            <a:endParaRPr/>
          </a:p>
          <a:p>
            <a:pPr marL="0" lvl="0" indent="0" algn="l" rtl="0">
              <a:spcBef>
                <a:spcPts val="0"/>
              </a:spcBef>
              <a:spcAft>
                <a:spcPts val="0"/>
              </a:spcAft>
              <a:buNone/>
            </a:pPr>
            <a:r>
              <a:rPr lang="en-GB"/>
              <a:t>Today’s session is full of practical tips you can apply to any writing you do in your job – whether it’s strategy papers, guidance, customer communications or just emails to colleagues. </a:t>
            </a:r>
            <a:endParaRPr/>
          </a:p>
        </p:txBody>
      </p:sp>
      <p:sp>
        <p:nvSpPr>
          <p:cNvPr id="166" name="Google Shape;16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GB" sz="1200" b="1" i="0" u="none" strike="noStrike">
                <a:solidFill>
                  <a:srgbClr val="000000"/>
                </a:solidFill>
              </a:rPr>
              <a:t>Presenter 2</a:t>
            </a:r>
            <a:endParaRPr/>
          </a:p>
          <a:p>
            <a:pPr marL="0" lvl="0" indent="0" algn="l" rtl="0">
              <a:spcBef>
                <a:spcPts val="0"/>
              </a:spcBef>
              <a:spcAft>
                <a:spcPts val="0"/>
              </a:spcAft>
              <a:buNone/>
            </a:pPr>
            <a:endParaRPr/>
          </a:p>
          <a:p>
            <a:pPr marL="0" lvl="0" indent="0" algn="l" rtl="0">
              <a:spcBef>
                <a:spcPts val="0"/>
              </a:spcBef>
              <a:spcAft>
                <a:spcPts val="0"/>
              </a:spcAft>
              <a:buNone/>
            </a:pPr>
            <a:r>
              <a:rPr lang="en-GB"/>
              <a:t>Here it is: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GB" sz="1200" b="1" i="0" u="none" strike="noStrike"/>
              <a:t>Please can children bring trainers or wellies to school on their day, so that they can be out on the field, planting trees!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a:p>
          <a:p>
            <a:pPr marL="0" marR="0" lvl="0" indent="0" algn="l" rtl="0">
              <a:lnSpc>
                <a:spcPct val="100000"/>
              </a:lnSpc>
              <a:spcBef>
                <a:spcPts val="0"/>
              </a:spcBef>
              <a:spcAft>
                <a:spcPts val="0"/>
              </a:spcAft>
              <a:buClr>
                <a:schemeClr val="dk1"/>
              </a:buClr>
              <a:buSzPts val="1200"/>
              <a:buFont typeface="Calibri"/>
              <a:buNone/>
            </a:pPr>
            <a:r>
              <a:rPr lang="en-GB" sz="1200" b="0" i="0" u="none" strike="noStrike"/>
              <a:t>It’s the thing we want our reader to do (or, what in communications we call the ‘call to action’) – and it’s really easy to miss.</a:t>
            </a:r>
            <a:endParaRPr/>
          </a:p>
          <a:p>
            <a:pPr marL="0" lvl="0" indent="0" algn="l" rtl="0">
              <a:spcBef>
                <a:spcPts val="0"/>
              </a:spcBef>
              <a:spcAft>
                <a:spcPts val="0"/>
              </a:spcAft>
              <a:buNone/>
            </a:pPr>
            <a:endParaRPr/>
          </a:p>
          <a:p>
            <a:pPr marL="0" lvl="0" indent="0" algn="l" rtl="0">
              <a:spcBef>
                <a:spcPts val="0"/>
              </a:spcBef>
              <a:spcAft>
                <a:spcPts val="0"/>
              </a:spcAft>
              <a:buNone/>
            </a:pPr>
            <a:r>
              <a:rPr lang="en-GB"/>
              <a:t>If the school sends the letter out as it is, chances are there are going to be some children going home with wet and muddy feet.</a:t>
            </a:r>
            <a:endParaRPr/>
          </a:p>
          <a:p>
            <a:pPr marL="0" lvl="0" indent="0" algn="l" rtl="0">
              <a:spcBef>
                <a:spcPts val="0"/>
              </a:spcBef>
              <a:spcAft>
                <a:spcPts val="0"/>
              </a:spcAft>
              <a:buNone/>
            </a:pPr>
            <a:endParaRPr/>
          </a:p>
          <a:p>
            <a:pPr marL="0" lvl="0" indent="0" algn="l" rtl="0">
              <a:spcBef>
                <a:spcPts val="0"/>
              </a:spcBef>
              <a:spcAft>
                <a:spcPts val="0"/>
              </a:spcAft>
              <a:buNone/>
            </a:pPr>
            <a:r>
              <a:rPr lang="en-GB"/>
              <a:t>Instead, we need to put the most important information at the top. That way, the reader can’t miss it. Here’s what that looks like…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9" name="Google Shape;21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Calibri"/>
              <a:buNone/>
            </a:pPr>
            <a:r>
              <a:rPr lang="en-GB" sz="1200" b="1" i="0" u="none" strike="noStrike">
                <a:solidFill>
                  <a:srgbClr val="000000"/>
                </a:solidFill>
              </a:rPr>
              <a:t>Presenter 2</a:t>
            </a:r>
            <a:endParaRPr/>
          </a:p>
          <a:p>
            <a:pPr marL="0" lvl="0" indent="0" algn="l" rtl="0">
              <a:spcBef>
                <a:spcPts val="0"/>
              </a:spcBef>
              <a:spcAft>
                <a:spcPts val="0"/>
              </a:spcAft>
              <a:buClr>
                <a:schemeClr val="dk1"/>
              </a:buClr>
              <a:buSzPts val="1200"/>
              <a:buFont typeface="Calibri"/>
              <a:buNone/>
            </a:pPr>
            <a:endParaRPr sz="1200" b="0" i="0" u="none" strike="noStrike">
              <a:solidFill>
                <a:srgbClr val="000000"/>
              </a:solidFill>
            </a:endParaRPr>
          </a:p>
          <a:p>
            <a:pPr marL="0" lvl="0" indent="0" algn="l" rtl="0">
              <a:spcBef>
                <a:spcPts val="0"/>
              </a:spcBef>
              <a:spcAft>
                <a:spcPts val="0"/>
              </a:spcAft>
              <a:buClr>
                <a:srgbClr val="000000"/>
              </a:buClr>
              <a:buSzPts val="1200"/>
              <a:buFont typeface="Calibri"/>
              <a:buNone/>
            </a:pPr>
            <a:r>
              <a:rPr lang="en-GB" sz="1200" b="0" i="0" u="none" strike="noStrike">
                <a:solidFill>
                  <a:srgbClr val="000000"/>
                </a:solidFill>
              </a:rPr>
              <a:t>[Read aloud]</a:t>
            </a:r>
            <a:endParaRPr/>
          </a:p>
          <a:p>
            <a:pPr marL="0" lvl="0" indent="0" algn="l" rtl="0">
              <a:spcBef>
                <a:spcPts val="0"/>
              </a:spcBef>
              <a:spcAft>
                <a:spcPts val="0"/>
              </a:spcAft>
              <a:buClr>
                <a:schemeClr val="dk1"/>
              </a:buClr>
              <a:buSzPts val="1200"/>
              <a:buFont typeface="Calibri"/>
              <a:buNone/>
            </a:pPr>
            <a:endParaRPr sz="1200" b="1" i="0" u="none" strike="noStrike">
              <a:solidFill>
                <a:srgbClr val="000000"/>
              </a:solidFill>
            </a:endParaRPr>
          </a:p>
          <a:p>
            <a:pPr marL="0" lvl="0" indent="0" algn="l" rtl="0">
              <a:spcBef>
                <a:spcPts val="0"/>
              </a:spcBef>
              <a:spcAft>
                <a:spcPts val="0"/>
              </a:spcAft>
              <a:buClr>
                <a:srgbClr val="000000"/>
              </a:buClr>
              <a:buSzPts val="1200"/>
              <a:buFont typeface="Calibri"/>
              <a:buNone/>
            </a:pPr>
            <a:r>
              <a:rPr lang="en-GB" sz="1200" b="1" i="0" u="none" strike="noStrike">
                <a:solidFill>
                  <a:srgbClr val="000000"/>
                </a:solidFill>
              </a:rPr>
              <a:t>Please pack wellies for your child next week</a:t>
            </a:r>
            <a:endParaRPr/>
          </a:p>
          <a:p>
            <a:pPr marL="0" lvl="0" indent="0" algn="l" rtl="0">
              <a:spcBef>
                <a:spcPts val="0"/>
              </a:spcBef>
              <a:spcAft>
                <a:spcPts val="0"/>
              </a:spcAft>
              <a:buClr>
                <a:srgbClr val="000000"/>
              </a:buClr>
              <a:buSzPts val="1200"/>
              <a:buFont typeface="Calibri"/>
              <a:buNone/>
            </a:pPr>
            <a:r>
              <a:rPr lang="en-GB" sz="1200" b="0" i="0" u="none" strike="noStrike">
                <a:solidFill>
                  <a:srgbClr val="000000"/>
                </a:solidFill>
              </a:rPr>
              <a:t>Dear parents/carers,</a:t>
            </a:r>
            <a:endParaRPr/>
          </a:p>
          <a:p>
            <a:pPr marL="0" lvl="0" indent="0" algn="l" rtl="0">
              <a:spcBef>
                <a:spcPts val="0"/>
              </a:spcBef>
              <a:spcAft>
                <a:spcPts val="0"/>
              </a:spcAft>
              <a:buClr>
                <a:srgbClr val="000000"/>
              </a:buClr>
              <a:buSzPts val="1200"/>
              <a:buFont typeface="Calibri"/>
              <a:buNone/>
            </a:pPr>
            <a:r>
              <a:rPr lang="en-GB" sz="1200" b="0" i="0" u="none" strike="noStrike">
                <a:solidFill>
                  <a:srgbClr val="000000"/>
                </a:solidFill>
              </a:rPr>
              <a:t>Next week, all our children will have the opportunity to be involved in planting a tree in our school</a:t>
            </a:r>
            <a:r>
              <a:rPr lang="en-GB" sz="1200">
                <a:solidFill>
                  <a:srgbClr val="000000"/>
                </a:solidFill>
              </a:rPr>
              <a:t> with the Woodland Trust.</a:t>
            </a:r>
            <a:r>
              <a:rPr lang="en-GB" sz="1200" b="0" i="0" u="none" strike="noStrike">
                <a:solidFill>
                  <a:srgbClr val="000000"/>
                </a:solidFill>
              </a:rPr>
              <a:t> Please can your child bring trainers or wellies to school, as we’ll be out on the field, </a:t>
            </a:r>
            <a:br>
              <a:rPr lang="en-GB" sz="1200" b="0" i="0" u="none" strike="noStrike">
                <a:solidFill>
                  <a:srgbClr val="000000"/>
                </a:solidFill>
              </a:rPr>
            </a:br>
            <a:r>
              <a:rPr lang="en-GB" sz="1200" b="0" i="0" u="none" strike="noStrike">
                <a:solidFill>
                  <a:srgbClr val="000000"/>
                </a:solidFill>
              </a:rPr>
              <a:t>getting muddy!</a:t>
            </a:r>
            <a:endParaRPr/>
          </a:p>
          <a:p>
            <a:pPr marL="0" lvl="0" indent="0" algn="l" rtl="0">
              <a:spcBef>
                <a:spcPts val="0"/>
              </a:spcBef>
              <a:spcAft>
                <a:spcPts val="0"/>
              </a:spcAft>
              <a:buNone/>
            </a:pPr>
            <a:endParaRPr/>
          </a:p>
          <a:p>
            <a:pPr marL="0" lvl="0" indent="0" algn="l" rtl="0">
              <a:spcBef>
                <a:spcPts val="0"/>
              </a:spcBef>
              <a:spcAft>
                <a:spcPts val="0"/>
              </a:spcAft>
              <a:buNone/>
            </a:pPr>
            <a:r>
              <a:rPr lang="en-GB"/>
              <a:t>…and then you have the list of days when each class is taking part, so the reader knows what day they need to pack the wellies.</a:t>
            </a:r>
            <a:endParaRPr/>
          </a:p>
        </p:txBody>
      </p:sp>
      <p:sp>
        <p:nvSpPr>
          <p:cNvPr id="227" name="Google Shape;22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GB" sz="1200" b="1" i="0" u="none" strike="noStrike">
                <a:solidFill>
                  <a:srgbClr val="000000"/>
                </a:solidFill>
              </a:rPr>
              <a:t>Presenter 2</a:t>
            </a:r>
            <a:endParaRPr/>
          </a:p>
          <a:p>
            <a:pPr marL="0" lvl="0" indent="0" algn="l" rtl="0">
              <a:spcBef>
                <a:spcPts val="0"/>
              </a:spcBef>
              <a:spcAft>
                <a:spcPts val="0"/>
              </a:spcAft>
              <a:buNone/>
            </a:pPr>
            <a:endParaRPr/>
          </a:p>
          <a:p>
            <a:pPr marL="0" lvl="0" indent="0" algn="l" rtl="0">
              <a:spcBef>
                <a:spcPts val="0"/>
              </a:spcBef>
              <a:spcAft>
                <a:spcPts val="0"/>
              </a:spcAft>
              <a:buNone/>
            </a:pPr>
            <a:r>
              <a:rPr lang="en-GB"/>
              <a:t>So as you can see here, we’ve got the main message here in the main header, and again in the second sentence.</a:t>
            </a:r>
            <a:endParaRPr/>
          </a:p>
          <a:p>
            <a:pPr marL="0" lvl="0" indent="0" algn="l" rtl="0">
              <a:spcBef>
                <a:spcPts val="0"/>
              </a:spcBef>
              <a:spcAft>
                <a:spcPts val="0"/>
              </a:spcAft>
              <a:buNone/>
            </a:pPr>
            <a:endParaRPr/>
          </a:p>
          <a:p>
            <a:pPr marL="0" lvl="0" indent="0" algn="l" rtl="0">
              <a:spcBef>
                <a:spcPts val="0"/>
              </a:spcBef>
              <a:spcAft>
                <a:spcPts val="0"/>
              </a:spcAft>
              <a:buNone/>
            </a:pPr>
            <a:r>
              <a:rPr lang="en-GB"/>
              <a:t>That way, the reader is getting the most important information right at the start. All the stuff about the benefits of planting trees is nice to have, but not essential – if they stopped reading after the list of days, they wouldn’t be missing anything vital.</a:t>
            </a:r>
            <a:endParaRPr/>
          </a:p>
          <a:p>
            <a:pPr marL="0" lvl="0" indent="0" algn="l" rtl="0">
              <a:spcBef>
                <a:spcPts val="0"/>
              </a:spcBef>
              <a:spcAft>
                <a:spcPts val="0"/>
              </a:spcAft>
              <a:buNone/>
            </a:pPr>
            <a:endParaRPr/>
          </a:p>
          <a:p>
            <a:pPr marL="0" lvl="0" indent="0" algn="l" rtl="0">
              <a:spcBef>
                <a:spcPts val="0"/>
              </a:spcBef>
              <a:spcAft>
                <a:spcPts val="0"/>
              </a:spcAft>
              <a:buNone/>
            </a:pPr>
            <a:r>
              <a:rPr lang="en-GB"/>
              <a:t>So that’s the first thing we’re going to ask you do in your writing when you get back to your desks…</a:t>
            </a:r>
            <a:endParaRPr/>
          </a:p>
        </p:txBody>
      </p:sp>
      <p:sp>
        <p:nvSpPr>
          <p:cNvPr id="235" name="Google Shape;23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GB" sz="1200" b="1" i="0" u="none" strike="noStrike">
                <a:solidFill>
                  <a:srgbClr val="000000"/>
                </a:solidFill>
              </a:rPr>
              <a:t>Presenter 2</a:t>
            </a:r>
            <a:endParaRPr/>
          </a:p>
          <a:p>
            <a:pPr marL="0" lvl="0" indent="0" algn="l" rtl="0">
              <a:spcBef>
                <a:spcPts val="0"/>
              </a:spcBef>
              <a:spcAft>
                <a:spcPts val="0"/>
              </a:spcAft>
              <a:buNone/>
            </a:pPr>
            <a:endParaRPr/>
          </a:p>
          <a:p>
            <a:pPr marL="0" lvl="0" indent="0" algn="l" rtl="0">
              <a:spcBef>
                <a:spcPts val="0"/>
              </a:spcBef>
              <a:spcAft>
                <a:spcPts val="0"/>
              </a:spcAft>
              <a:buNone/>
            </a:pPr>
            <a:r>
              <a:rPr lang="en-GB"/>
              <a:t>Put your main point first.</a:t>
            </a:r>
            <a:endParaRPr/>
          </a:p>
          <a:p>
            <a:pPr marL="0" lvl="0" indent="0" algn="l" rtl="0">
              <a:spcBef>
                <a:spcPts val="0"/>
              </a:spcBef>
              <a:spcAft>
                <a:spcPts val="0"/>
              </a:spcAft>
              <a:buNone/>
            </a:pPr>
            <a:endParaRPr/>
          </a:p>
          <a:p>
            <a:pPr marL="0" lvl="0" indent="0" algn="l" rtl="0">
              <a:spcBef>
                <a:spcPts val="0"/>
              </a:spcBef>
              <a:spcAft>
                <a:spcPts val="0"/>
              </a:spcAft>
              <a:buNone/>
            </a:pPr>
            <a:r>
              <a:rPr lang="en-GB"/>
              <a:t>And it’s important to emphasise that this is the case no matter what you’re writing – it’s not just about letters.</a:t>
            </a:r>
            <a:endParaRPr/>
          </a:p>
          <a:p>
            <a:pPr marL="0" lvl="0" indent="0" algn="l" rtl="0">
              <a:spcBef>
                <a:spcPts val="0"/>
              </a:spcBef>
              <a:spcAft>
                <a:spcPts val="0"/>
              </a:spcAft>
              <a:buNone/>
            </a:pPr>
            <a:endParaRPr/>
          </a:p>
          <a:p>
            <a:pPr marL="0" lvl="0" indent="0" algn="l" rtl="0">
              <a:spcBef>
                <a:spcPts val="0"/>
              </a:spcBef>
              <a:spcAft>
                <a:spcPts val="0"/>
              </a:spcAft>
              <a:buNone/>
            </a:pPr>
            <a:r>
              <a:rPr lang="en-GB"/>
              <a:t>How many times have you opened a strategy paper or briefing, only to be confronted with three pages of background info? Keep the background info in the background – put your main point first.</a:t>
            </a:r>
            <a:endParaRPr/>
          </a:p>
          <a:p>
            <a:pPr marL="0" lvl="0" indent="0" algn="l" rtl="0">
              <a:spcBef>
                <a:spcPts val="0"/>
              </a:spcBef>
              <a:spcAft>
                <a:spcPts val="0"/>
              </a:spcAft>
              <a:buNone/>
            </a:pPr>
            <a:endParaRPr/>
          </a:p>
          <a:p>
            <a:pPr marL="0" lvl="0" indent="0" algn="l" rtl="0">
              <a:spcBef>
                <a:spcPts val="0"/>
              </a:spcBef>
              <a:spcAft>
                <a:spcPts val="0"/>
              </a:spcAft>
              <a:buNone/>
            </a:pPr>
            <a:r>
              <a:rPr lang="en-GB"/>
              <a:t>How many times have you opened an email and had to scroll all the way to the end to understand what it’s about? Don’t make your reader scroll. Put your main point first.</a:t>
            </a:r>
            <a:endParaRPr/>
          </a:p>
          <a:p>
            <a:pPr marL="0" lvl="0" indent="0" algn="l" rtl="0">
              <a:spcBef>
                <a:spcPts val="0"/>
              </a:spcBef>
              <a:spcAft>
                <a:spcPts val="0"/>
              </a:spcAft>
              <a:buNone/>
            </a:pPr>
            <a:endParaRPr/>
          </a:p>
          <a:p>
            <a:pPr marL="0" lvl="0" indent="0" algn="l" rtl="0">
              <a:spcBef>
                <a:spcPts val="0"/>
              </a:spcBef>
              <a:spcAft>
                <a:spcPts val="0"/>
              </a:spcAft>
              <a:buNone/>
            </a:pPr>
            <a:r>
              <a:rPr lang="en-GB"/>
              <a:t>It works for pretty much everything you could write.</a:t>
            </a:r>
            <a:endParaRPr/>
          </a:p>
        </p:txBody>
      </p:sp>
      <p:sp>
        <p:nvSpPr>
          <p:cNvPr id="243" name="Google Shape;24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GB" sz="1200" b="1" i="0" u="none" strike="noStrike">
                <a:solidFill>
                  <a:srgbClr val="000000"/>
                </a:solidFill>
              </a:rPr>
              <a:t>Presenter 2</a:t>
            </a:r>
            <a:endParaRPr/>
          </a:p>
          <a:p>
            <a:pPr marL="0" lvl="0" indent="0" algn="l" rtl="0">
              <a:spcBef>
                <a:spcPts val="0"/>
              </a:spcBef>
              <a:spcAft>
                <a:spcPts val="0"/>
              </a:spcAft>
              <a:buNone/>
            </a:pPr>
            <a:endParaRPr/>
          </a:p>
          <a:p>
            <a:pPr marL="0" lvl="0" indent="0" algn="l" rtl="0">
              <a:spcBef>
                <a:spcPts val="0"/>
              </a:spcBef>
              <a:spcAft>
                <a:spcPts val="0"/>
              </a:spcAft>
              <a:buNone/>
            </a:pPr>
            <a:r>
              <a:rPr lang="en-GB"/>
              <a:t>To help decide what your main point is, you just need to ask yourself three questions: </a:t>
            </a:r>
            <a:endParaRPr/>
          </a:p>
          <a:p>
            <a:pPr marL="0" lvl="0" indent="0" algn="l" rtl="0">
              <a:spcBef>
                <a:spcPts val="0"/>
              </a:spcBef>
              <a:spcAft>
                <a:spcPts val="0"/>
              </a:spcAft>
              <a:buNone/>
            </a:pPr>
            <a:endParaRPr/>
          </a:p>
          <a:p>
            <a:pPr marL="0" lvl="0" indent="0" algn="l" rtl="0">
              <a:spcBef>
                <a:spcPts val="0"/>
              </a:spcBef>
              <a:spcAft>
                <a:spcPts val="0"/>
              </a:spcAft>
              <a:buNone/>
            </a:pPr>
            <a:r>
              <a:rPr lang="en-GB" sz="1200"/>
              <a:t>Who am I writing to?</a:t>
            </a:r>
            <a:endParaRPr/>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None/>
            </a:pPr>
            <a:r>
              <a:rPr lang="en-GB" sz="1200"/>
              <a:t>What do I want them to know?</a:t>
            </a:r>
            <a:endParaRPr/>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None/>
            </a:pPr>
            <a:r>
              <a:rPr lang="en-GB" sz="1200"/>
              <a:t>What do I want them to do?</a:t>
            </a:r>
            <a:endParaRPr/>
          </a:p>
          <a:p>
            <a:pPr marL="0" lvl="0" indent="0" algn="l" rtl="0">
              <a:spcBef>
                <a:spcPts val="0"/>
              </a:spcBef>
              <a:spcAft>
                <a:spcPts val="0"/>
              </a:spcAft>
              <a:buNone/>
            </a:pPr>
            <a:endParaRPr/>
          </a:p>
          <a:p>
            <a:pPr marL="0" lvl="0" indent="0" algn="l" rtl="0">
              <a:spcBef>
                <a:spcPts val="0"/>
              </a:spcBef>
              <a:spcAft>
                <a:spcPts val="0"/>
              </a:spcAft>
              <a:buNone/>
            </a:pPr>
            <a:r>
              <a:rPr lang="en-GB"/>
              <a:t>From that, you can figure out what your main point is, and put it first. If you start doing this, you’ll notice a huge difference in how effective your communications are.</a:t>
            </a:r>
            <a:endParaRPr/>
          </a:p>
          <a:p>
            <a:pPr marL="0" lvl="0" indent="0" algn="l" rtl="0">
              <a:spcBef>
                <a:spcPts val="0"/>
              </a:spcBef>
              <a:spcAft>
                <a:spcPts val="0"/>
              </a:spcAft>
              <a:buNone/>
            </a:pPr>
            <a:endParaRPr/>
          </a:p>
          <a:p>
            <a:pPr marL="0" lvl="0" indent="0" algn="l" rtl="0">
              <a:spcBef>
                <a:spcPts val="0"/>
              </a:spcBef>
              <a:spcAft>
                <a:spcPts val="0"/>
              </a:spcAft>
              <a:buNone/>
            </a:pPr>
            <a:r>
              <a:rPr lang="en-GB"/>
              <a:t>And now back to [Presenter 1] for the second thing you can do today to become a better writer.</a:t>
            </a:r>
            <a:endParaRPr/>
          </a:p>
        </p:txBody>
      </p:sp>
      <p:sp>
        <p:nvSpPr>
          <p:cNvPr id="249" name="Google Shape;24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Presenter 1</a:t>
            </a:r>
            <a:endParaRPr/>
          </a:p>
          <a:p>
            <a:pPr marL="0" lvl="0" indent="0" algn="l" rtl="0">
              <a:spcBef>
                <a:spcPts val="0"/>
              </a:spcBef>
              <a:spcAft>
                <a:spcPts val="0"/>
              </a:spcAft>
              <a:buNone/>
            </a:pPr>
            <a:endParaRPr b="1"/>
          </a:p>
          <a:p>
            <a:pPr marL="0" lvl="0" indent="0" algn="l" rtl="0">
              <a:spcBef>
                <a:spcPts val="0"/>
              </a:spcBef>
              <a:spcAft>
                <a:spcPts val="0"/>
              </a:spcAft>
              <a:buNone/>
            </a:pPr>
            <a:r>
              <a:rPr lang="en-GB" b="0"/>
              <a:t>So here’s thing number 2: shorten your sentences.</a:t>
            </a:r>
            <a:endParaRPr/>
          </a:p>
          <a:p>
            <a:pPr marL="0" lvl="0" indent="0" algn="l" rtl="0">
              <a:spcBef>
                <a:spcPts val="0"/>
              </a:spcBef>
              <a:spcAft>
                <a:spcPts val="0"/>
              </a:spcAft>
              <a:buNone/>
            </a:pPr>
            <a:endParaRPr b="0"/>
          </a:p>
          <a:p>
            <a:pPr marL="0" lvl="0" indent="0" algn="l" rtl="0">
              <a:spcBef>
                <a:spcPts val="0"/>
              </a:spcBef>
              <a:spcAft>
                <a:spcPts val="0"/>
              </a:spcAft>
              <a:buNone/>
            </a:pPr>
            <a:r>
              <a:rPr lang="en-GB" b="0"/>
              <a:t>Now this one sounds really obvious. But it’s really easy to forget about when we’re writing something. We get carried away and, before we know it, our sentences are getting longer.</a:t>
            </a:r>
            <a:endParaRPr/>
          </a:p>
          <a:p>
            <a:pPr marL="0" lvl="0" indent="0" algn="l" rtl="0">
              <a:spcBef>
                <a:spcPts val="0"/>
              </a:spcBef>
              <a:spcAft>
                <a:spcPts val="0"/>
              </a:spcAft>
              <a:buNone/>
            </a:pPr>
            <a:endParaRPr b="0"/>
          </a:p>
          <a:p>
            <a:pPr marL="0" lvl="0" indent="0" algn="l" rtl="0">
              <a:spcBef>
                <a:spcPts val="0"/>
              </a:spcBef>
              <a:spcAft>
                <a:spcPts val="0"/>
              </a:spcAft>
              <a:buNone/>
            </a:pPr>
            <a:r>
              <a:rPr lang="en-GB" b="0"/>
              <a:t>This is a really good one to be conscious of. And you don’t need any specialist writing knowledge to put it into practice. It’s just counting.</a:t>
            </a:r>
            <a:endParaRPr/>
          </a:p>
        </p:txBody>
      </p:sp>
      <p:sp>
        <p:nvSpPr>
          <p:cNvPr id="256" name="Google Shape;25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Presenter 1</a:t>
            </a:r>
            <a:endParaRPr b="0" i="0">
              <a:solidFill>
                <a:srgbClr val="0B0C0C"/>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b="0" i="0">
              <a:solidFill>
                <a:srgbClr val="0B0C0C"/>
              </a:solidFill>
              <a:latin typeface="Arial"/>
              <a:ea typeface="Arial"/>
              <a:cs typeface="Arial"/>
              <a:sym typeface="Arial"/>
            </a:endParaRPr>
          </a:p>
          <a:p>
            <a:pPr marL="0" marR="0" lvl="0" indent="0" algn="l" rtl="0">
              <a:lnSpc>
                <a:spcPct val="100000"/>
              </a:lnSpc>
              <a:spcBef>
                <a:spcPts val="0"/>
              </a:spcBef>
              <a:spcAft>
                <a:spcPts val="0"/>
              </a:spcAft>
              <a:buClr>
                <a:srgbClr val="0B0C0C"/>
              </a:buClr>
              <a:buSzPts val="1200"/>
              <a:buFont typeface="Arial"/>
              <a:buNone/>
            </a:pPr>
            <a:r>
              <a:rPr lang="en-GB" b="0" i="0">
                <a:solidFill>
                  <a:srgbClr val="0B0C0C"/>
                </a:solidFill>
                <a:latin typeface="Arial"/>
                <a:ea typeface="Arial"/>
                <a:cs typeface="Arial"/>
                <a:sym typeface="Arial"/>
              </a:rPr>
              <a:t>We all know this intuitively but it’s backed up by research: longer sentences are harder to read. </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B0C0C"/>
              </a:solidFill>
              <a:latin typeface="Arial"/>
              <a:ea typeface="Arial"/>
              <a:cs typeface="Arial"/>
              <a:sym typeface="Arial"/>
            </a:endParaRPr>
          </a:p>
          <a:p>
            <a:pPr marL="0" marR="0" lvl="0" indent="0" algn="l" rtl="0">
              <a:lnSpc>
                <a:spcPct val="100000"/>
              </a:lnSpc>
              <a:spcBef>
                <a:spcPts val="0"/>
              </a:spcBef>
              <a:spcAft>
                <a:spcPts val="0"/>
              </a:spcAft>
              <a:buClr>
                <a:srgbClr val="0B0C0C"/>
              </a:buClr>
              <a:buSzPts val="1200"/>
              <a:buFont typeface="Arial"/>
              <a:buNone/>
            </a:pPr>
            <a:r>
              <a:rPr lang="en-GB" b="0" i="0">
                <a:solidFill>
                  <a:srgbClr val="0B0C0C"/>
                </a:solidFill>
                <a:latin typeface="Arial"/>
                <a:ea typeface="Arial"/>
                <a:cs typeface="Arial"/>
                <a:sym typeface="Arial"/>
              </a:rPr>
              <a:t>Here’s a piece of research from the GOV.UK writing guidelines. </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B0C0C"/>
              </a:solidFill>
              <a:latin typeface="Arial"/>
              <a:ea typeface="Arial"/>
              <a:cs typeface="Arial"/>
              <a:sym typeface="Arial"/>
            </a:endParaRPr>
          </a:p>
          <a:p>
            <a:pPr marL="0" marR="0" lvl="0" indent="0" algn="l" rtl="0">
              <a:lnSpc>
                <a:spcPct val="100000"/>
              </a:lnSpc>
              <a:spcBef>
                <a:spcPts val="0"/>
              </a:spcBef>
              <a:spcAft>
                <a:spcPts val="0"/>
              </a:spcAft>
              <a:buClr>
                <a:srgbClr val="0B0C0C"/>
              </a:buClr>
              <a:buSzPts val="1200"/>
              <a:buFont typeface="Arial"/>
              <a:buNone/>
            </a:pPr>
            <a:r>
              <a:rPr lang="en-GB" b="0" i="0">
                <a:solidFill>
                  <a:srgbClr val="0B0C0C"/>
                </a:solidFill>
                <a:latin typeface="Arial"/>
                <a:ea typeface="Arial"/>
                <a:cs typeface="Arial"/>
                <a:sym typeface="Arial"/>
              </a:rPr>
              <a:t>It shows that sentences of 11 words are considered easy to read, while those of 21 words are fairly difficult. </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B0C0C"/>
              </a:solidFill>
              <a:latin typeface="Arial"/>
              <a:ea typeface="Arial"/>
              <a:cs typeface="Arial"/>
              <a:sym typeface="Arial"/>
            </a:endParaRPr>
          </a:p>
          <a:p>
            <a:pPr marL="0" marR="0" lvl="0" indent="0" algn="l" rtl="0">
              <a:lnSpc>
                <a:spcPct val="100000"/>
              </a:lnSpc>
              <a:spcBef>
                <a:spcPts val="0"/>
              </a:spcBef>
              <a:spcAft>
                <a:spcPts val="0"/>
              </a:spcAft>
              <a:buClr>
                <a:srgbClr val="0B0C0C"/>
              </a:buClr>
              <a:buSzPts val="1200"/>
              <a:buFont typeface="Arial"/>
              <a:buNone/>
            </a:pPr>
            <a:r>
              <a:rPr lang="en-GB" b="0" i="0">
                <a:solidFill>
                  <a:srgbClr val="0B0C0C"/>
                </a:solidFill>
                <a:latin typeface="Arial"/>
                <a:ea typeface="Arial"/>
                <a:cs typeface="Arial"/>
                <a:sym typeface="Arial"/>
              </a:rPr>
              <a:t>At 25 words, sentences become difficult, and 29 words or longer, very difficult.</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B0C0C"/>
              </a:solidFill>
              <a:latin typeface="Arial"/>
              <a:ea typeface="Arial"/>
              <a:cs typeface="Arial"/>
              <a:sym typeface="Arial"/>
            </a:endParaRPr>
          </a:p>
          <a:p>
            <a:pPr marL="0" marR="0" lvl="0" indent="0" algn="l" rtl="0">
              <a:lnSpc>
                <a:spcPct val="100000"/>
              </a:lnSpc>
              <a:spcBef>
                <a:spcPts val="0"/>
              </a:spcBef>
              <a:spcAft>
                <a:spcPts val="0"/>
              </a:spcAft>
              <a:buClr>
                <a:srgbClr val="0B0C0C"/>
              </a:buClr>
              <a:buSzPts val="1200"/>
              <a:buFont typeface="Arial"/>
              <a:buNone/>
            </a:pPr>
            <a:r>
              <a:rPr lang="en-GB" b="0" i="0">
                <a:solidFill>
                  <a:srgbClr val="0B0C0C"/>
                </a:solidFill>
                <a:latin typeface="Arial"/>
                <a:ea typeface="Arial"/>
                <a:cs typeface="Arial"/>
                <a:sym typeface="Arial"/>
              </a:rPr>
              <a:t>So to make things easier to read, we advise aiming for an average of 20 words. That doesn’t mean you can’t write a sentence longer than 20 words. But if you have to write, say, a 26-word sentence, try to follow it with, for example, a 12-word sentence. Lots of long sentences in a row make your information a lot harder to digest.</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B0C0C"/>
              </a:solidFill>
              <a:latin typeface="Arial"/>
              <a:ea typeface="Arial"/>
              <a:cs typeface="Arial"/>
              <a:sym typeface="Arial"/>
            </a:endParaRPr>
          </a:p>
          <a:p>
            <a:pPr marL="0" marR="0" lvl="0" indent="0" algn="l" rtl="0">
              <a:lnSpc>
                <a:spcPct val="100000"/>
              </a:lnSpc>
              <a:spcBef>
                <a:spcPts val="0"/>
              </a:spcBef>
              <a:spcAft>
                <a:spcPts val="0"/>
              </a:spcAft>
              <a:buClr>
                <a:srgbClr val="0B0C0C"/>
              </a:buClr>
              <a:buSzPts val="1200"/>
              <a:buFont typeface="Arial"/>
              <a:buNone/>
            </a:pPr>
            <a:r>
              <a:rPr lang="en-GB" b="0" i="0">
                <a:solidFill>
                  <a:srgbClr val="0B0C0C"/>
                </a:solidFill>
                <a:latin typeface="Arial"/>
                <a:ea typeface="Arial"/>
                <a:cs typeface="Arial"/>
                <a:sym typeface="Arial"/>
              </a:rPr>
              <a:t>Varying the length of your sentences is also a really good way to keep your reader interested. Here’s a quote from a writer called Gary Provost…</a:t>
            </a:r>
            <a:endParaRPr/>
          </a:p>
          <a:p>
            <a:pPr marL="0" lvl="0" indent="0" algn="l" rtl="0">
              <a:spcBef>
                <a:spcPts val="0"/>
              </a:spcBef>
              <a:spcAft>
                <a:spcPts val="0"/>
              </a:spcAft>
              <a:buNone/>
            </a:pPr>
            <a:endParaRPr/>
          </a:p>
        </p:txBody>
      </p:sp>
      <p:sp>
        <p:nvSpPr>
          <p:cNvPr id="262" name="Google Shape;26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Presenter 1</a:t>
            </a:r>
            <a:endParaRPr/>
          </a:p>
          <a:p>
            <a:pPr marL="0" lvl="0" indent="0" algn="l" rtl="0">
              <a:spcBef>
                <a:spcPts val="0"/>
              </a:spcBef>
              <a:spcAft>
                <a:spcPts val="0"/>
              </a:spcAft>
              <a:buNone/>
            </a:pPr>
            <a:endParaRPr b="1"/>
          </a:p>
          <a:p>
            <a:pPr marL="0" lvl="0" indent="0" algn="l" rtl="0">
              <a:spcBef>
                <a:spcPts val="0"/>
              </a:spcBef>
              <a:spcAft>
                <a:spcPts val="0"/>
              </a:spcAft>
              <a:buNone/>
            </a:pPr>
            <a:r>
              <a:rPr lang="en-GB" b="0"/>
              <a:t>[Read aloud – we suggest adding a bit of drama here ☺]</a:t>
            </a:r>
            <a:endParaRPr/>
          </a:p>
          <a:p>
            <a:pPr marL="0" lvl="0" indent="0" algn="l" rtl="0">
              <a:spcBef>
                <a:spcPts val="0"/>
              </a:spcBef>
              <a:spcAft>
                <a:spcPts val="0"/>
              </a:spcAft>
              <a:buNone/>
            </a:pPr>
            <a:endParaRPr b="0"/>
          </a:p>
          <a:p>
            <a:pPr marL="0" lvl="0" indent="0" algn="l" rtl="0">
              <a:spcBef>
                <a:spcPts val="0"/>
              </a:spcBef>
              <a:spcAft>
                <a:spcPts val="0"/>
              </a:spcAft>
              <a:buNone/>
            </a:pPr>
            <a:r>
              <a:rPr lang="en-GB" b="0"/>
              <a:t>Now, a little caveat here…</a:t>
            </a:r>
            <a:endParaRPr/>
          </a:p>
        </p:txBody>
      </p:sp>
      <p:sp>
        <p:nvSpPr>
          <p:cNvPr id="269" name="Google Shape;26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Presenter 1</a:t>
            </a:r>
            <a:endParaRPr/>
          </a:p>
          <a:p>
            <a:pPr marL="0" lvl="0" indent="0" algn="l" rtl="0">
              <a:spcBef>
                <a:spcPts val="0"/>
              </a:spcBef>
              <a:spcAft>
                <a:spcPts val="0"/>
              </a:spcAft>
              <a:buNone/>
            </a:pPr>
            <a:endParaRPr b="1"/>
          </a:p>
          <a:p>
            <a:pPr marL="0" lvl="0" indent="0" algn="l" rtl="0">
              <a:spcBef>
                <a:spcPts val="0"/>
              </a:spcBef>
              <a:spcAft>
                <a:spcPts val="0"/>
              </a:spcAft>
              <a:buNone/>
            </a:pPr>
            <a:r>
              <a:rPr lang="en-GB"/>
              <a:t>This last sentence is 54 words long. Please don’t do this in any of your work documents. Save it for your novel ☺</a:t>
            </a:r>
            <a:endParaRPr/>
          </a:p>
          <a:p>
            <a:pPr marL="0" lvl="0" indent="0" algn="l" rtl="0">
              <a:spcBef>
                <a:spcPts val="0"/>
              </a:spcBef>
              <a:spcAft>
                <a:spcPts val="0"/>
              </a:spcAft>
              <a:buNone/>
            </a:pPr>
            <a:endParaRPr/>
          </a:p>
          <a:p>
            <a:pPr marL="0" lvl="0" indent="0" algn="l" rtl="0">
              <a:spcBef>
                <a:spcPts val="0"/>
              </a:spcBef>
              <a:spcAft>
                <a:spcPts val="0"/>
              </a:spcAft>
              <a:buNone/>
            </a:pPr>
            <a:r>
              <a:rPr lang="en-GB"/>
              <a:t>But the point is: varying the length of your sentences creates a nicer rhythm and, if you keep things relatively concise, makes you writing easier to read.</a:t>
            </a:r>
            <a:endParaRPr/>
          </a:p>
          <a:p>
            <a:pPr marL="0" lvl="0" indent="0" algn="l" rtl="0">
              <a:spcBef>
                <a:spcPts val="0"/>
              </a:spcBef>
              <a:spcAft>
                <a:spcPts val="0"/>
              </a:spcAft>
              <a:buNone/>
            </a:pPr>
            <a:endParaRPr/>
          </a:p>
          <a:p>
            <a:pPr marL="0" lvl="0" indent="0" algn="l" rtl="0">
              <a:spcBef>
                <a:spcPts val="0"/>
              </a:spcBef>
              <a:spcAft>
                <a:spcPts val="0"/>
              </a:spcAft>
              <a:buNone/>
            </a:pPr>
            <a:r>
              <a:rPr lang="en-GB"/>
              <a:t>Let’s look at an example of that…</a:t>
            </a:r>
            <a:endParaRPr/>
          </a:p>
        </p:txBody>
      </p:sp>
      <p:sp>
        <p:nvSpPr>
          <p:cNvPr id="278" name="Google Shape;27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Presenter 1: first click</a:t>
            </a:r>
            <a:endParaRPr/>
          </a:p>
          <a:p>
            <a:pPr marL="0" lvl="0" indent="0" algn="l" rtl="0">
              <a:spcBef>
                <a:spcPts val="0"/>
              </a:spcBef>
              <a:spcAft>
                <a:spcPts val="0"/>
              </a:spcAft>
              <a:buNone/>
            </a:pPr>
            <a:endParaRPr b="1"/>
          </a:p>
          <a:p>
            <a:pPr marL="0" lvl="0" indent="0" algn="l" rtl="0">
              <a:spcBef>
                <a:spcPts val="0"/>
              </a:spcBef>
              <a:spcAft>
                <a:spcPts val="0"/>
              </a:spcAft>
              <a:buNone/>
            </a:pPr>
            <a:r>
              <a:rPr lang="en-GB" b="0"/>
              <a:t>[Read the long sentence aloud]</a:t>
            </a:r>
            <a:endParaRPr/>
          </a:p>
          <a:p>
            <a:pPr marL="0" lvl="0" indent="0" algn="l" rtl="0">
              <a:spcBef>
                <a:spcPts val="0"/>
              </a:spcBef>
              <a:spcAft>
                <a:spcPts val="0"/>
              </a:spcAft>
              <a:buNone/>
            </a:pPr>
            <a:endParaRPr b="0"/>
          </a:p>
          <a:p>
            <a:pPr marL="0" lvl="0" indent="0" algn="l" rtl="0">
              <a:spcBef>
                <a:spcPts val="0"/>
              </a:spcBef>
              <a:spcAft>
                <a:spcPts val="0"/>
              </a:spcAft>
              <a:buNone/>
            </a:pPr>
            <a:r>
              <a:rPr lang="en-GB" b="0"/>
              <a:t>So we’ve got a very long sentence here at 47 words. Remember that the research showed that anything over 29 words is very difficult to read, so 47 is going to be extremely difficult for a lot of people.</a:t>
            </a:r>
            <a:endParaRPr/>
          </a:p>
          <a:p>
            <a:pPr marL="0" lvl="0" indent="0" algn="l" rtl="0">
              <a:spcBef>
                <a:spcPts val="0"/>
              </a:spcBef>
              <a:spcAft>
                <a:spcPts val="0"/>
              </a:spcAft>
              <a:buNone/>
            </a:pPr>
            <a:endParaRPr b="0"/>
          </a:p>
          <a:p>
            <a:pPr marL="0" lvl="0" indent="0" algn="l" rtl="0">
              <a:spcBef>
                <a:spcPts val="0"/>
              </a:spcBef>
              <a:spcAft>
                <a:spcPts val="0"/>
              </a:spcAft>
              <a:buNone/>
            </a:pPr>
            <a:r>
              <a:rPr lang="en-GB" b="0"/>
              <a:t>What you can do with long sentences is just split them into lots of shorter sentences, like we’ve done here:</a:t>
            </a:r>
            <a:endParaRPr/>
          </a:p>
          <a:p>
            <a:pPr marL="0" lvl="0" indent="0" algn="l" rtl="0">
              <a:spcBef>
                <a:spcPts val="0"/>
              </a:spcBef>
              <a:spcAft>
                <a:spcPts val="0"/>
              </a:spcAft>
              <a:buNone/>
            </a:pPr>
            <a:endParaRPr b="1"/>
          </a:p>
          <a:p>
            <a:pPr marL="0" lvl="0" indent="0" algn="l" rtl="0">
              <a:spcBef>
                <a:spcPts val="0"/>
              </a:spcBef>
              <a:spcAft>
                <a:spcPts val="0"/>
              </a:spcAft>
              <a:buNone/>
            </a:pPr>
            <a:r>
              <a:rPr lang="en-GB" b="1"/>
              <a:t>Second click</a:t>
            </a:r>
            <a:endParaRPr/>
          </a:p>
          <a:p>
            <a:pPr marL="0" lvl="0" indent="0" algn="l" rtl="0">
              <a:spcBef>
                <a:spcPts val="0"/>
              </a:spcBef>
              <a:spcAft>
                <a:spcPts val="0"/>
              </a:spcAft>
              <a:buNone/>
            </a:pPr>
            <a:endParaRPr b="1"/>
          </a:p>
          <a:p>
            <a:pPr marL="0" lvl="0" indent="0" algn="l" rtl="0">
              <a:spcBef>
                <a:spcPts val="0"/>
              </a:spcBef>
              <a:spcAft>
                <a:spcPts val="0"/>
              </a:spcAft>
              <a:buNone/>
            </a:pPr>
            <a:r>
              <a:rPr lang="en-GB" b="0"/>
              <a:t>[Read the paragraph aloud]</a:t>
            </a:r>
            <a:endParaRPr/>
          </a:p>
          <a:p>
            <a:pPr marL="0" lvl="0" indent="0" algn="l" rtl="0">
              <a:spcBef>
                <a:spcPts val="0"/>
              </a:spcBef>
              <a:spcAft>
                <a:spcPts val="0"/>
              </a:spcAft>
              <a:buNone/>
            </a:pPr>
            <a:endParaRPr b="0"/>
          </a:p>
          <a:p>
            <a:pPr marL="0" lvl="0" indent="0" algn="l" rtl="0">
              <a:spcBef>
                <a:spcPts val="0"/>
              </a:spcBef>
              <a:spcAft>
                <a:spcPts val="0"/>
              </a:spcAft>
              <a:buNone/>
            </a:pPr>
            <a:r>
              <a:rPr lang="en-GB" b="0"/>
              <a:t>So we’ve got 14, 9, 11 and then 13. The variation gives it a nice rhythm. And it’s much easier to read.</a:t>
            </a:r>
            <a:endParaRPr/>
          </a:p>
          <a:p>
            <a:pPr marL="0" lvl="0" indent="0" algn="l" rtl="0">
              <a:spcBef>
                <a:spcPts val="0"/>
              </a:spcBef>
              <a:spcAft>
                <a:spcPts val="0"/>
              </a:spcAft>
              <a:buNone/>
            </a:pPr>
            <a:endParaRPr b="0"/>
          </a:p>
          <a:p>
            <a:pPr marL="0" lvl="0" indent="0" algn="l" rtl="0">
              <a:spcBef>
                <a:spcPts val="0"/>
              </a:spcBef>
              <a:spcAft>
                <a:spcPts val="0"/>
              </a:spcAft>
              <a:buNone/>
            </a:pPr>
            <a:r>
              <a:rPr lang="en-GB" b="0"/>
              <a:t>So keep an eye on the length of your sentences. It’s a simple thing that works wonders.</a:t>
            </a:r>
            <a:endParaRPr/>
          </a:p>
          <a:p>
            <a:pPr marL="0" lvl="0" indent="0" algn="l" rtl="0">
              <a:spcBef>
                <a:spcPts val="0"/>
              </a:spcBef>
              <a:spcAft>
                <a:spcPts val="0"/>
              </a:spcAft>
              <a:buNone/>
            </a:pPr>
            <a:endParaRPr b="0"/>
          </a:p>
          <a:p>
            <a:pPr marL="0" lvl="0" indent="0" algn="l" rtl="0">
              <a:spcBef>
                <a:spcPts val="0"/>
              </a:spcBef>
              <a:spcAft>
                <a:spcPts val="0"/>
              </a:spcAft>
              <a:buNone/>
            </a:pPr>
            <a:r>
              <a:rPr lang="en-GB" b="0"/>
              <a:t>And now back over to [Presenter 2] for the third thing.</a:t>
            </a:r>
            <a:endParaRPr/>
          </a:p>
          <a:p>
            <a:pPr marL="0" lvl="0" indent="0" algn="l" rtl="0">
              <a:spcBef>
                <a:spcPts val="0"/>
              </a:spcBef>
              <a:spcAft>
                <a:spcPts val="0"/>
              </a:spcAft>
              <a:buNone/>
            </a:pPr>
            <a:endParaRPr b="0"/>
          </a:p>
          <a:p>
            <a:pPr marL="0" lvl="0" indent="0" algn="l" rtl="0">
              <a:spcBef>
                <a:spcPts val="0"/>
              </a:spcBef>
              <a:spcAft>
                <a:spcPts val="0"/>
              </a:spcAft>
              <a:buNone/>
            </a:pPr>
            <a:endParaRPr b="0"/>
          </a:p>
        </p:txBody>
      </p:sp>
      <p:sp>
        <p:nvSpPr>
          <p:cNvPr id="287" name="Google Shape;28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Presenter 1</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It’s an interactive session with a couple of exercises, so we’d love for you to get involved via Sli.do.</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Here are the details – we’ll just give you a moment to put the details into your phone.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If you have questions throughout the session, please send them through on Sli.do and we’ll get to as many of them as we can at the end.</a:t>
            </a:r>
          </a:p>
        </p:txBody>
      </p:sp>
      <p:sp>
        <p:nvSpPr>
          <p:cNvPr id="363" name="Google Shape;36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1388931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Presenter 2</a:t>
            </a:r>
            <a:endParaRPr/>
          </a:p>
          <a:p>
            <a:pPr marL="0" lvl="0" indent="0" algn="l" rtl="0">
              <a:spcBef>
                <a:spcPts val="0"/>
              </a:spcBef>
              <a:spcAft>
                <a:spcPts val="0"/>
              </a:spcAft>
              <a:buNone/>
            </a:pPr>
            <a:endParaRPr b="1"/>
          </a:p>
          <a:p>
            <a:pPr marL="0" lvl="0" indent="0" algn="l" rtl="0">
              <a:spcBef>
                <a:spcPts val="0"/>
              </a:spcBef>
              <a:spcAft>
                <a:spcPts val="0"/>
              </a:spcAft>
              <a:buNone/>
            </a:pPr>
            <a:r>
              <a:rPr lang="en-GB" b="0"/>
              <a:t>So here’s the final thing we’re going to ask you to do: write more like you speak.</a:t>
            </a:r>
            <a:endParaRPr/>
          </a:p>
          <a:p>
            <a:pPr marL="0" lvl="0" indent="0" algn="l" rtl="0">
              <a:spcBef>
                <a:spcPts val="0"/>
              </a:spcBef>
              <a:spcAft>
                <a:spcPts val="0"/>
              </a:spcAft>
              <a:buNone/>
            </a:pPr>
            <a:endParaRPr b="0"/>
          </a:p>
          <a:p>
            <a:pPr marL="0" lvl="0" indent="0" algn="l" rtl="0">
              <a:spcBef>
                <a:spcPts val="0"/>
              </a:spcBef>
              <a:spcAft>
                <a:spcPts val="0"/>
              </a:spcAft>
              <a:buNone/>
            </a:pPr>
            <a:r>
              <a:rPr lang="en-GB" b="0"/>
              <a:t>This one isn’t quite as simple as the first two, but it’s really important. It’ll make your writing easier to read, but it’ll also make it feel much more human. </a:t>
            </a:r>
            <a:endParaRPr/>
          </a:p>
          <a:p>
            <a:pPr marL="0" lvl="0" indent="0" algn="l" rtl="0">
              <a:spcBef>
                <a:spcPts val="0"/>
              </a:spcBef>
              <a:spcAft>
                <a:spcPts val="0"/>
              </a:spcAft>
              <a:buNone/>
            </a:pPr>
            <a:endParaRPr b="0"/>
          </a:p>
          <a:p>
            <a:pPr marL="0" lvl="0" indent="0" algn="l" rtl="0">
              <a:spcBef>
                <a:spcPts val="0"/>
              </a:spcBef>
              <a:spcAft>
                <a:spcPts val="0"/>
              </a:spcAft>
              <a:buNone/>
            </a:pPr>
            <a:r>
              <a:rPr lang="en-GB" b="0"/>
              <a:t>Now, we know not everyone agrees with us on this. So before we talk about what it looks like or how to do it, we’re just going to deal with a couple of arguments that we often hear from people who are worried about it.</a:t>
            </a:r>
            <a:endParaRPr/>
          </a:p>
          <a:p>
            <a:pPr marL="0" lvl="0" indent="0" algn="l" rtl="0">
              <a:spcBef>
                <a:spcPts val="0"/>
              </a:spcBef>
              <a:spcAft>
                <a:spcPts val="0"/>
              </a:spcAft>
              <a:buNone/>
            </a:pPr>
            <a:endParaRPr b="0"/>
          </a:p>
          <a:p>
            <a:pPr marL="0" lvl="0" indent="0" algn="l" rtl="0">
              <a:spcBef>
                <a:spcPts val="0"/>
              </a:spcBef>
              <a:spcAft>
                <a:spcPts val="0"/>
              </a:spcAft>
              <a:buNone/>
            </a:pPr>
            <a:r>
              <a:rPr lang="en-GB" b="0"/>
              <a:t>Here’s the first one…</a:t>
            </a:r>
            <a:endParaRPr/>
          </a:p>
          <a:p>
            <a:pPr marL="0" lvl="0" indent="0" algn="l" rtl="0">
              <a:spcBef>
                <a:spcPts val="0"/>
              </a:spcBef>
              <a:spcAft>
                <a:spcPts val="0"/>
              </a:spcAft>
              <a:buNone/>
            </a:pPr>
            <a:endParaRPr b="0"/>
          </a:p>
        </p:txBody>
      </p:sp>
      <p:sp>
        <p:nvSpPr>
          <p:cNvPr id="296" name="Google Shape;29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Presenter 2</a:t>
            </a:r>
            <a:endParaRPr/>
          </a:p>
          <a:p>
            <a:pPr marL="0" lvl="0" indent="0" algn="l" rtl="0">
              <a:spcBef>
                <a:spcPts val="0"/>
              </a:spcBef>
              <a:spcAft>
                <a:spcPts val="0"/>
              </a:spcAft>
              <a:buNone/>
            </a:pPr>
            <a:endParaRPr/>
          </a:p>
          <a:p>
            <a:pPr marL="0" lvl="0" indent="0" algn="l" rtl="0">
              <a:spcBef>
                <a:spcPts val="0"/>
              </a:spcBef>
              <a:spcAft>
                <a:spcPts val="0"/>
              </a:spcAft>
              <a:buNone/>
            </a:pPr>
            <a:r>
              <a:rPr lang="en-GB"/>
              <a:t>Isn’t that ‘dumbing down’?</a:t>
            </a:r>
            <a:endParaRPr/>
          </a:p>
          <a:p>
            <a:pPr marL="0" lvl="0" indent="0" algn="l" rtl="0">
              <a:spcBef>
                <a:spcPts val="0"/>
              </a:spcBef>
              <a:spcAft>
                <a:spcPts val="0"/>
              </a:spcAft>
              <a:buNone/>
            </a:pPr>
            <a:endParaRPr/>
          </a:p>
          <a:p>
            <a:pPr marL="0" lvl="0" indent="0" algn="l" rtl="0">
              <a:spcBef>
                <a:spcPts val="0"/>
              </a:spcBef>
              <a:spcAft>
                <a:spcPts val="0"/>
              </a:spcAft>
              <a:buNone/>
            </a:pPr>
            <a:r>
              <a:rPr lang="en-GB"/>
              <a:t>So people often worry that, if they write more like they speak, they’ll sound less intelligent. In fact, the opposite is true – and that’s according to science.</a:t>
            </a:r>
            <a:endParaRPr/>
          </a:p>
          <a:p>
            <a:pPr marL="0" lvl="0" indent="0" algn="l" rtl="0">
              <a:spcBef>
                <a:spcPts val="0"/>
              </a:spcBef>
              <a:spcAft>
                <a:spcPts val="0"/>
              </a:spcAft>
              <a:buNone/>
            </a:pPr>
            <a:endParaRPr/>
          </a:p>
          <a:p>
            <a:pPr marL="0" lvl="0" indent="0" algn="l" rtl="0">
              <a:spcBef>
                <a:spcPts val="0"/>
              </a:spcBef>
              <a:spcAft>
                <a:spcPts val="0"/>
              </a:spcAft>
              <a:buNone/>
            </a:pPr>
            <a:r>
              <a:rPr lang="en-GB"/>
              <a:t>A professor at Princeton University set out to test this hypothesis. He took some pieces of writing and created three versions:</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GB"/>
              <a:t>A simple version</a:t>
            </a:r>
            <a:endParaRPr/>
          </a:p>
          <a:p>
            <a:pPr marL="171450" lvl="0" indent="-171450" algn="l" rtl="0">
              <a:spcBef>
                <a:spcPts val="0"/>
              </a:spcBef>
              <a:spcAft>
                <a:spcPts val="0"/>
              </a:spcAft>
              <a:buClr>
                <a:schemeClr val="dk1"/>
              </a:buClr>
              <a:buSzPts val="1200"/>
              <a:buFont typeface="Arial"/>
              <a:buChar char="•"/>
            </a:pPr>
            <a:r>
              <a:rPr lang="en-GB"/>
              <a:t>A slightly more complex version</a:t>
            </a:r>
            <a:endParaRPr/>
          </a:p>
          <a:p>
            <a:pPr marL="171450" lvl="0" indent="-171450" algn="l" rtl="0">
              <a:spcBef>
                <a:spcPts val="0"/>
              </a:spcBef>
              <a:spcAft>
                <a:spcPts val="0"/>
              </a:spcAft>
              <a:buClr>
                <a:schemeClr val="dk1"/>
              </a:buClr>
              <a:buSzPts val="1200"/>
              <a:buFont typeface="Arial"/>
              <a:buChar char="•"/>
            </a:pPr>
            <a:r>
              <a:rPr lang="en-GB"/>
              <a:t>A complex version</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GB"/>
              <a:t>He gave the extracts to readers and asked them to rate how intelligent and how confident the writers were.</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GB"/>
              <a:t>Well, I think you can probably see where I’m going with this. Readers rated the authors of the simpler pieces as more intelligent and more confident than the authors of the more complex pieces.</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GB"/>
              <a:t>My favourite thing about this study is its title, which is…</a:t>
            </a:r>
            <a:endParaRPr/>
          </a:p>
        </p:txBody>
      </p:sp>
      <p:sp>
        <p:nvSpPr>
          <p:cNvPr id="302" name="Google Shape;30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Presenter 2</a:t>
            </a:r>
            <a:endParaRPr/>
          </a:p>
          <a:p>
            <a:pPr marL="0" lvl="0" indent="0" algn="l" rtl="0">
              <a:spcBef>
                <a:spcPts val="0"/>
              </a:spcBef>
              <a:spcAft>
                <a:spcPts val="0"/>
              </a:spcAft>
              <a:buNone/>
            </a:pPr>
            <a:endParaRPr/>
          </a:p>
          <a:p>
            <a:pPr marL="0" lvl="0" indent="0" algn="l" rtl="0">
              <a:spcBef>
                <a:spcPts val="0"/>
              </a:spcBef>
              <a:spcAft>
                <a:spcPts val="0"/>
              </a:spcAft>
              <a:buNone/>
            </a:pPr>
            <a:r>
              <a:rPr lang="en-GB"/>
              <a:t>Consequences of Erudite Vernacular Utilized Irrespective of Necessity: Problems with Using Long Words Needlessly.</a:t>
            </a:r>
            <a:endParaRPr/>
          </a:p>
          <a:p>
            <a:pPr marL="0" lvl="0" indent="0" algn="l" rtl="0">
              <a:spcBef>
                <a:spcPts val="0"/>
              </a:spcBef>
              <a:spcAft>
                <a:spcPts val="0"/>
              </a:spcAft>
              <a:buNone/>
            </a:pPr>
            <a:endParaRPr/>
          </a:p>
          <a:p>
            <a:pPr marL="0" lvl="0" indent="0" algn="l" rtl="0">
              <a:spcBef>
                <a:spcPts val="0"/>
              </a:spcBef>
              <a:spcAft>
                <a:spcPts val="0"/>
              </a:spcAft>
              <a:buNone/>
            </a:pPr>
            <a:r>
              <a:rPr lang="en-GB"/>
              <a:t>This is a big problem in the civil service. We’re writing about important topics and we want to come across as serious and knowledgeable. For some of us, that translates into using complex or formal language.</a:t>
            </a:r>
            <a:endParaRPr/>
          </a:p>
          <a:p>
            <a:pPr marL="0" lvl="0" indent="0" algn="l" rtl="0">
              <a:spcBef>
                <a:spcPts val="0"/>
              </a:spcBef>
              <a:spcAft>
                <a:spcPts val="0"/>
              </a:spcAft>
              <a:buNone/>
            </a:pPr>
            <a:endParaRPr/>
          </a:p>
          <a:p>
            <a:pPr marL="0" lvl="0" indent="0" algn="l" rtl="0">
              <a:spcBef>
                <a:spcPts val="0"/>
              </a:spcBef>
              <a:spcAft>
                <a:spcPts val="0"/>
              </a:spcAft>
              <a:buNone/>
            </a:pPr>
            <a:r>
              <a:rPr lang="en-GB"/>
              <a:t>But I’m here to tell you that you’ll come across as more serious and knowledgeable if you use simpler language. And I’m not the only one who thinks that – let’s hear from Winston Churchill.</a:t>
            </a:r>
            <a:endParaRPr/>
          </a:p>
        </p:txBody>
      </p:sp>
      <p:sp>
        <p:nvSpPr>
          <p:cNvPr id="308" name="Google Shape;30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Presenter 2</a:t>
            </a:r>
            <a:endParaRPr/>
          </a:p>
          <a:p>
            <a:pPr marL="0" lvl="0" indent="0" algn="l" rtl="0">
              <a:spcBef>
                <a:spcPts val="0"/>
              </a:spcBef>
              <a:spcAft>
                <a:spcPts val="0"/>
              </a:spcAft>
              <a:buNone/>
            </a:pPr>
            <a:endParaRPr/>
          </a:p>
          <a:p>
            <a:pPr marL="0" lvl="0" indent="0" algn="l" rtl="0">
              <a:spcBef>
                <a:spcPts val="0"/>
              </a:spcBef>
              <a:spcAft>
                <a:spcPts val="0"/>
              </a:spcAft>
              <a:buNone/>
            </a:pPr>
            <a:r>
              <a:rPr lang="en-GB"/>
              <a:t>In 1940, Churchill wrote a memo to his War Cabinet, asking them to use simpler, more conversational language in their papers. In other words, he was asking them to write more like they speak.</a:t>
            </a:r>
            <a:endParaRPr/>
          </a:p>
          <a:p>
            <a:pPr marL="0" lvl="0" indent="0" algn="l" rtl="0">
              <a:spcBef>
                <a:spcPts val="0"/>
              </a:spcBef>
              <a:spcAft>
                <a:spcPts val="0"/>
              </a:spcAft>
              <a:buNone/>
            </a:pPr>
            <a:endParaRPr/>
          </a:p>
          <a:p>
            <a:pPr marL="0" lvl="0" indent="0" algn="l" rtl="0">
              <a:spcBef>
                <a:spcPts val="0"/>
              </a:spcBef>
              <a:spcAft>
                <a:spcPts val="0"/>
              </a:spcAft>
              <a:buNone/>
            </a:pPr>
            <a:r>
              <a:rPr lang="en-GB"/>
              <a:t>[Read the quotes aloud, with extra emphasis on the point about the ‘short expressive phrase’]</a:t>
            </a:r>
            <a:endParaRPr/>
          </a:p>
          <a:p>
            <a:pPr marL="0" lvl="0" indent="0" algn="l" rtl="0">
              <a:spcBef>
                <a:spcPts val="0"/>
              </a:spcBef>
              <a:spcAft>
                <a:spcPts val="0"/>
              </a:spcAft>
              <a:buNone/>
            </a:pPr>
            <a:endParaRPr/>
          </a:p>
          <a:p>
            <a:pPr marL="0" lvl="0" indent="0" algn="l" rtl="0">
              <a:spcBef>
                <a:spcPts val="0"/>
              </a:spcBef>
              <a:spcAft>
                <a:spcPts val="0"/>
              </a:spcAft>
              <a:buNone/>
            </a:pPr>
            <a:r>
              <a:rPr lang="en-GB"/>
              <a:t>So if it was good enough for Churchill, I reckon it’s good enough for us.</a:t>
            </a:r>
            <a:endParaRPr/>
          </a:p>
          <a:p>
            <a:pPr marL="0" lvl="0" indent="0" algn="l" rtl="0">
              <a:spcBef>
                <a:spcPts val="0"/>
              </a:spcBef>
              <a:spcAft>
                <a:spcPts val="0"/>
              </a:spcAft>
              <a:buNone/>
            </a:pPr>
            <a:endParaRPr/>
          </a:p>
          <a:p>
            <a:pPr marL="0" lvl="0" indent="0" algn="l" rtl="0">
              <a:spcBef>
                <a:spcPts val="0"/>
              </a:spcBef>
              <a:spcAft>
                <a:spcPts val="0"/>
              </a:spcAft>
              <a:buNone/>
            </a:pPr>
            <a:r>
              <a:rPr lang="en-GB"/>
              <a:t>Another objection we hear a lot is…</a:t>
            </a:r>
            <a:endParaRPr/>
          </a:p>
        </p:txBody>
      </p:sp>
      <p:sp>
        <p:nvSpPr>
          <p:cNvPr id="314" name="Google Shape;31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Presenter 2</a:t>
            </a:r>
            <a:endParaRPr/>
          </a:p>
          <a:p>
            <a:pPr marL="0" lvl="0" indent="0" algn="l" rtl="0">
              <a:spcBef>
                <a:spcPts val="0"/>
              </a:spcBef>
              <a:spcAft>
                <a:spcPts val="0"/>
              </a:spcAft>
              <a:buNone/>
            </a:pPr>
            <a:endParaRPr b="0" i="0">
              <a:solidFill>
                <a:srgbClr val="0B0C0C"/>
              </a:solidFill>
              <a:latin typeface="Arial"/>
              <a:ea typeface="Arial"/>
              <a:cs typeface="Arial"/>
              <a:sym typeface="Arial"/>
            </a:endParaRPr>
          </a:p>
          <a:p>
            <a:pPr marL="0" lvl="0" indent="0" algn="l" rtl="0">
              <a:spcBef>
                <a:spcPts val="0"/>
              </a:spcBef>
              <a:spcAft>
                <a:spcPts val="0"/>
              </a:spcAft>
              <a:buNone/>
            </a:pPr>
            <a:r>
              <a:rPr lang="en-GB" b="0" i="0">
                <a:solidFill>
                  <a:srgbClr val="0B0C0C"/>
                </a:solidFill>
                <a:latin typeface="Arial"/>
                <a:ea typeface="Arial"/>
                <a:cs typeface="Arial"/>
                <a:sym typeface="Arial"/>
              </a:rPr>
              <a:t>But I have to write for senior leaders. </a:t>
            </a:r>
            <a:endParaRPr/>
          </a:p>
          <a:p>
            <a:pPr marL="0" lvl="0" indent="0" algn="l" rtl="0">
              <a:spcBef>
                <a:spcPts val="0"/>
              </a:spcBef>
              <a:spcAft>
                <a:spcPts val="0"/>
              </a:spcAft>
              <a:buNone/>
            </a:pPr>
            <a:endParaRPr b="0" i="0">
              <a:solidFill>
                <a:srgbClr val="0B0C0C"/>
              </a:solidFill>
              <a:latin typeface="Arial"/>
              <a:ea typeface="Arial"/>
              <a:cs typeface="Arial"/>
              <a:sym typeface="Arial"/>
            </a:endParaRPr>
          </a:p>
          <a:p>
            <a:pPr marL="0" lvl="0" indent="0" algn="l" rtl="0">
              <a:spcBef>
                <a:spcPts val="0"/>
              </a:spcBef>
              <a:spcAft>
                <a:spcPts val="0"/>
              </a:spcAft>
              <a:buNone/>
            </a:pPr>
            <a:r>
              <a:rPr lang="en-GB" b="0" i="0">
                <a:solidFill>
                  <a:srgbClr val="0B0C0C"/>
                </a:solidFill>
                <a:latin typeface="Arial"/>
                <a:ea typeface="Arial"/>
                <a:cs typeface="Arial"/>
                <a:sym typeface="Arial"/>
              </a:rPr>
              <a:t>The assumption being that, if you’re writing for a Very Important Person, you have to use more formal language. The problem is, that just isn’t supported by evidence.</a:t>
            </a:r>
            <a:endParaRPr/>
          </a:p>
          <a:p>
            <a:pPr marL="0" lvl="0" indent="0" algn="l" rtl="0">
              <a:spcBef>
                <a:spcPts val="0"/>
              </a:spcBef>
              <a:spcAft>
                <a:spcPts val="0"/>
              </a:spcAft>
              <a:buNone/>
            </a:pPr>
            <a:endParaRPr b="0" i="0">
              <a:solidFill>
                <a:srgbClr val="0B0C0C"/>
              </a:solidFill>
              <a:latin typeface="Arial"/>
              <a:ea typeface="Arial"/>
              <a:cs typeface="Arial"/>
              <a:sym typeface="Arial"/>
            </a:endParaRPr>
          </a:p>
          <a:p>
            <a:pPr marL="0" marR="0" lvl="0" indent="0" algn="l" rtl="0">
              <a:lnSpc>
                <a:spcPct val="100000"/>
              </a:lnSpc>
              <a:spcBef>
                <a:spcPts val="0"/>
              </a:spcBef>
              <a:spcAft>
                <a:spcPts val="0"/>
              </a:spcAft>
              <a:buClr>
                <a:srgbClr val="0B0C0C"/>
              </a:buClr>
              <a:buSzPts val="1200"/>
              <a:buFont typeface="Arial"/>
              <a:buNone/>
            </a:pPr>
            <a:r>
              <a:rPr lang="en-GB" b="0" i="0">
                <a:solidFill>
                  <a:srgbClr val="0B0C0C"/>
                </a:solidFill>
                <a:latin typeface="Arial"/>
                <a:ea typeface="Arial"/>
                <a:cs typeface="Arial"/>
                <a:sym typeface="Arial"/>
              </a:rPr>
              <a:t>Research shows that people with higher literacy levels prefer plain English because it allows them to understand the information as quickly as possible.</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B0C0C"/>
              </a:solidFill>
              <a:latin typeface="Arial"/>
              <a:ea typeface="Arial"/>
              <a:cs typeface="Arial"/>
              <a:sym typeface="Arial"/>
            </a:endParaRPr>
          </a:p>
          <a:p>
            <a:pPr marL="0" lvl="0" indent="0" algn="l" rtl="0">
              <a:spcBef>
                <a:spcPts val="0"/>
              </a:spcBef>
              <a:spcAft>
                <a:spcPts val="0"/>
              </a:spcAft>
              <a:buNone/>
            </a:pPr>
            <a:endParaRPr/>
          </a:p>
        </p:txBody>
      </p:sp>
      <p:sp>
        <p:nvSpPr>
          <p:cNvPr id="321" name="Google Shape;32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B0C0C"/>
              </a:buClr>
              <a:buSzPts val="1200"/>
              <a:buFont typeface="Arial"/>
              <a:buNone/>
            </a:pPr>
            <a:r>
              <a:rPr lang="en-GB" b="1" i="0">
                <a:solidFill>
                  <a:srgbClr val="0B0C0C"/>
                </a:solidFill>
                <a:latin typeface="Arial"/>
                <a:ea typeface="Arial"/>
                <a:cs typeface="Arial"/>
                <a:sym typeface="Arial"/>
              </a:rPr>
              <a:t>Presenter 2</a:t>
            </a:r>
            <a:endParaRPr b="0" i="0">
              <a:solidFill>
                <a:srgbClr val="0B0C0C"/>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b="0" i="0">
              <a:solidFill>
                <a:srgbClr val="0B0C0C"/>
              </a:solidFill>
              <a:latin typeface="Arial"/>
              <a:ea typeface="Arial"/>
              <a:cs typeface="Arial"/>
              <a:sym typeface="Arial"/>
            </a:endParaRPr>
          </a:p>
          <a:p>
            <a:pPr marL="0" marR="0" lvl="0" indent="0" algn="l" rtl="0">
              <a:lnSpc>
                <a:spcPct val="100000"/>
              </a:lnSpc>
              <a:spcBef>
                <a:spcPts val="0"/>
              </a:spcBef>
              <a:spcAft>
                <a:spcPts val="0"/>
              </a:spcAft>
              <a:buClr>
                <a:srgbClr val="0B0C0C"/>
              </a:buClr>
              <a:buSzPts val="1200"/>
              <a:buFont typeface="Arial"/>
              <a:buNone/>
            </a:pPr>
            <a:r>
              <a:rPr lang="en-GB" b="0" i="0">
                <a:solidFill>
                  <a:srgbClr val="0B0C0C"/>
                </a:solidFill>
                <a:latin typeface="Arial"/>
                <a:ea typeface="Arial"/>
                <a:cs typeface="Arial"/>
                <a:sym typeface="Arial"/>
              </a:rPr>
              <a:t>One study found that </a:t>
            </a:r>
            <a:endParaRPr/>
          </a:p>
          <a:p>
            <a:pPr marL="171450" lvl="0" indent="-171450" algn="l" rtl="0">
              <a:spcBef>
                <a:spcPts val="0"/>
              </a:spcBef>
              <a:spcAft>
                <a:spcPts val="0"/>
              </a:spcAft>
              <a:buClr>
                <a:srgbClr val="0B0C0C"/>
              </a:buClr>
              <a:buSzPts val="1200"/>
              <a:buFont typeface="Arial"/>
              <a:buChar char="•"/>
            </a:pPr>
            <a:r>
              <a:rPr lang="en-GB" b="0" i="0">
                <a:solidFill>
                  <a:srgbClr val="0B0C0C"/>
                </a:solidFill>
                <a:latin typeface="Arial"/>
                <a:ea typeface="Arial"/>
                <a:cs typeface="Arial"/>
                <a:sym typeface="Arial"/>
              </a:rPr>
              <a:t>80% of people preferred sentences written in clear English - and the more complex the issue, the greater that preference </a:t>
            </a:r>
            <a:endParaRPr/>
          </a:p>
          <a:p>
            <a:pPr marL="171450" lvl="0" indent="-171450" algn="l" rtl="0">
              <a:spcBef>
                <a:spcPts val="0"/>
              </a:spcBef>
              <a:spcAft>
                <a:spcPts val="0"/>
              </a:spcAft>
              <a:buClr>
                <a:srgbClr val="0B0C0C"/>
              </a:buClr>
              <a:buSzPts val="1200"/>
              <a:buFont typeface="Arial"/>
              <a:buChar char="•"/>
            </a:pPr>
            <a:r>
              <a:rPr lang="en-GB" b="0" i="0">
                <a:solidFill>
                  <a:srgbClr val="0B0C0C"/>
                </a:solidFill>
                <a:latin typeface="Arial"/>
                <a:ea typeface="Arial"/>
                <a:cs typeface="Arial"/>
                <a:sym typeface="Arial"/>
              </a:rPr>
              <a:t>the more educated the person and the more specialist their knowledge, the more they preferred plain English</a:t>
            </a:r>
            <a:endParaRPr/>
          </a:p>
          <a:p>
            <a:pPr marL="171450" lvl="0" indent="-95250" algn="l" rtl="0">
              <a:spcBef>
                <a:spcPts val="0"/>
              </a:spcBef>
              <a:spcAft>
                <a:spcPts val="0"/>
              </a:spcAft>
              <a:buClr>
                <a:schemeClr val="dk1"/>
              </a:buClr>
              <a:buSzPts val="1200"/>
              <a:buFont typeface="Arial"/>
              <a:buNone/>
            </a:pPr>
            <a:endParaRPr b="0" i="0">
              <a:solidFill>
                <a:srgbClr val="0B0C0C"/>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b="0" i="0">
              <a:solidFill>
                <a:srgbClr val="0B0C0C"/>
              </a:solidFill>
              <a:latin typeface="Arial"/>
              <a:ea typeface="Arial"/>
              <a:cs typeface="Arial"/>
              <a:sym typeface="Arial"/>
            </a:endParaRPr>
          </a:p>
          <a:p>
            <a:pPr marL="0" lvl="0" indent="0" algn="l" rtl="0">
              <a:spcBef>
                <a:spcPts val="0"/>
              </a:spcBef>
              <a:spcAft>
                <a:spcPts val="0"/>
              </a:spcAft>
              <a:buClr>
                <a:srgbClr val="0B0C0C"/>
              </a:buClr>
              <a:buSzPts val="1200"/>
              <a:buFont typeface="Arial"/>
              <a:buNone/>
            </a:pPr>
            <a:r>
              <a:rPr lang="en-GB" b="0" i="0">
                <a:solidFill>
                  <a:srgbClr val="0B0C0C"/>
                </a:solidFill>
                <a:latin typeface="Arial"/>
                <a:ea typeface="Arial"/>
                <a:cs typeface="Arial"/>
                <a:sym typeface="Arial"/>
              </a:rPr>
              <a:t>Here’s an extract from the study:</a:t>
            </a:r>
            <a:endParaRPr/>
          </a:p>
          <a:p>
            <a:pPr marL="0" lvl="0" indent="0" algn="l" rtl="0">
              <a:spcBef>
                <a:spcPts val="0"/>
              </a:spcBef>
              <a:spcAft>
                <a:spcPts val="0"/>
              </a:spcAft>
              <a:buClr>
                <a:srgbClr val="0B0C0C"/>
              </a:buClr>
              <a:buSzPts val="1200"/>
              <a:buFont typeface="Arial"/>
              <a:buNone/>
            </a:pPr>
            <a:r>
              <a:rPr lang="en-GB" b="0" i="0">
                <a:solidFill>
                  <a:srgbClr val="0B0C0C"/>
                </a:solidFill>
                <a:latin typeface="Arial"/>
                <a:ea typeface="Arial"/>
                <a:cs typeface="Arial"/>
                <a:sym typeface="Arial"/>
              </a:rPr>
              <a:t>[Read it aloud]</a:t>
            </a:r>
            <a:endParaRPr/>
          </a:p>
          <a:p>
            <a:pPr marL="0" lvl="0" indent="0" algn="l" rtl="0">
              <a:spcBef>
                <a:spcPts val="0"/>
              </a:spcBef>
              <a:spcAft>
                <a:spcPts val="0"/>
              </a:spcAft>
              <a:buClr>
                <a:schemeClr val="dk1"/>
              </a:buClr>
              <a:buSzPts val="1200"/>
              <a:buFont typeface="Arial"/>
              <a:buNone/>
            </a:pPr>
            <a:endParaRPr b="0" i="0">
              <a:solidFill>
                <a:srgbClr val="0B0C0C"/>
              </a:solidFill>
              <a:latin typeface="Arial"/>
              <a:ea typeface="Arial"/>
              <a:cs typeface="Arial"/>
              <a:sym typeface="Arial"/>
            </a:endParaRPr>
          </a:p>
          <a:p>
            <a:pPr marL="0" lvl="0" indent="0" algn="l" rtl="0">
              <a:spcBef>
                <a:spcPts val="0"/>
              </a:spcBef>
              <a:spcAft>
                <a:spcPts val="0"/>
              </a:spcAft>
              <a:buClr>
                <a:srgbClr val="0B0C0C"/>
              </a:buClr>
              <a:buSzPts val="1200"/>
              <a:buFont typeface="Arial"/>
              <a:buNone/>
            </a:pPr>
            <a:r>
              <a:rPr lang="en-GB" b="0" i="0">
                <a:solidFill>
                  <a:srgbClr val="0B0C0C"/>
                </a:solidFill>
                <a:latin typeface="Arial"/>
                <a:ea typeface="Arial"/>
                <a:cs typeface="Arial"/>
                <a:sym typeface="Arial"/>
              </a:rPr>
              <a:t>Now, perhaps the author of the study could have made his own language a bit plainer. But still, you get the point.</a:t>
            </a:r>
            <a:endParaRPr/>
          </a:p>
          <a:p>
            <a:pPr marL="0" lvl="0" indent="0" algn="l" rtl="0">
              <a:spcBef>
                <a:spcPts val="0"/>
              </a:spcBef>
              <a:spcAft>
                <a:spcPts val="0"/>
              </a:spcAft>
              <a:buClr>
                <a:schemeClr val="dk1"/>
              </a:buClr>
              <a:buSzPts val="1200"/>
              <a:buFont typeface="Arial"/>
              <a:buNone/>
            </a:pPr>
            <a:endParaRPr b="0" i="0">
              <a:solidFill>
                <a:srgbClr val="0B0C0C"/>
              </a:solidFill>
              <a:latin typeface="Arial"/>
              <a:ea typeface="Arial"/>
              <a:cs typeface="Arial"/>
              <a:sym typeface="Arial"/>
            </a:endParaRPr>
          </a:p>
          <a:p>
            <a:pPr marL="0" lvl="0" indent="0" algn="l" rtl="0">
              <a:spcBef>
                <a:spcPts val="0"/>
              </a:spcBef>
              <a:spcAft>
                <a:spcPts val="0"/>
              </a:spcAft>
              <a:buNone/>
            </a:pPr>
            <a:r>
              <a:rPr lang="en-GB" b="0" i="0">
                <a:solidFill>
                  <a:srgbClr val="0B0C0C"/>
                </a:solidFill>
                <a:latin typeface="Arial"/>
                <a:ea typeface="Arial"/>
                <a:cs typeface="Arial"/>
                <a:sym typeface="Arial"/>
              </a:rPr>
              <a:t>People understand complex specialist language, but they don’t want to read it if there’s an alternative. Why would they? Senior people have a lot to read and a ton of other stuff to do. Nobody has ever said, “I really wish this strategy paper were longer and more complicated.”</a:t>
            </a:r>
            <a:endParaRPr/>
          </a:p>
          <a:p>
            <a:pPr marL="0" lvl="0" indent="0" algn="l" rtl="0">
              <a:spcBef>
                <a:spcPts val="0"/>
              </a:spcBef>
              <a:spcAft>
                <a:spcPts val="0"/>
              </a:spcAft>
              <a:buNone/>
            </a:pPr>
            <a:endParaRPr b="0" i="0">
              <a:solidFill>
                <a:srgbClr val="0B0C0C"/>
              </a:solidFill>
              <a:latin typeface="Arial"/>
              <a:ea typeface="Arial"/>
              <a:cs typeface="Arial"/>
              <a:sym typeface="Arial"/>
            </a:endParaRPr>
          </a:p>
          <a:p>
            <a:pPr marL="0" lvl="0" indent="0" algn="l" rtl="0">
              <a:spcBef>
                <a:spcPts val="0"/>
              </a:spcBef>
              <a:spcAft>
                <a:spcPts val="0"/>
              </a:spcAft>
              <a:buNone/>
            </a:pPr>
            <a:r>
              <a:rPr lang="en-GB" b="0" i="0">
                <a:solidFill>
                  <a:srgbClr val="0B0C0C"/>
                </a:solidFill>
                <a:latin typeface="Arial"/>
                <a:ea typeface="Arial"/>
                <a:cs typeface="Arial"/>
                <a:sym typeface="Arial"/>
              </a:rPr>
              <a:t>Hopefully we’ve convinced you that writing more like you speak is a good idea. But how do you do it? Here are a few things to try.</a:t>
            </a:r>
            <a:endParaRPr/>
          </a:p>
          <a:p>
            <a:pPr marL="0" lvl="0" indent="0" algn="l" rtl="0">
              <a:spcBef>
                <a:spcPts val="0"/>
              </a:spcBef>
              <a:spcAft>
                <a:spcPts val="0"/>
              </a:spcAft>
              <a:buNone/>
            </a:pPr>
            <a:endParaRPr/>
          </a:p>
        </p:txBody>
      </p:sp>
      <p:sp>
        <p:nvSpPr>
          <p:cNvPr id="327" name="Google Shape;32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B0C0C"/>
              </a:buClr>
              <a:buSzPts val="1200"/>
              <a:buFont typeface="Arial"/>
              <a:buNone/>
            </a:pPr>
            <a:r>
              <a:rPr lang="en-GB" b="1" i="0" dirty="0">
                <a:solidFill>
                  <a:srgbClr val="0B0C0C"/>
                </a:solidFill>
                <a:latin typeface="Arial"/>
                <a:ea typeface="Arial"/>
                <a:cs typeface="Arial"/>
                <a:sym typeface="Arial"/>
              </a:rPr>
              <a:t>Presenter 2</a:t>
            </a:r>
            <a:endParaRPr dirty="0"/>
          </a:p>
          <a:p>
            <a:pPr marL="0" lvl="0" indent="0" algn="l" rtl="0">
              <a:spcBef>
                <a:spcPts val="0"/>
              </a:spcBef>
              <a:spcAft>
                <a:spcPts val="0"/>
              </a:spcAft>
              <a:buNone/>
            </a:pPr>
            <a:endParaRPr dirty="0"/>
          </a:p>
          <a:p>
            <a:pPr marL="171450" lvl="0" indent="-171450" algn="l" rtl="0">
              <a:spcBef>
                <a:spcPts val="0"/>
              </a:spcBef>
              <a:spcAft>
                <a:spcPts val="0"/>
              </a:spcAft>
              <a:buClr>
                <a:schemeClr val="dk1"/>
              </a:buClr>
              <a:buSzPts val="1200"/>
              <a:buFont typeface="Arial"/>
              <a:buChar char="•"/>
            </a:pPr>
            <a:r>
              <a:rPr lang="en-GB" dirty="0"/>
              <a:t>Firstly, use personal pronouns like ‘we’ and ‘you’ – it helps make your writing feel warmer and more direct</a:t>
            </a:r>
            <a:endParaRPr dirty="0"/>
          </a:p>
          <a:p>
            <a:pPr marL="171450" lvl="0" indent="-171450" algn="l" rtl="0">
              <a:spcBef>
                <a:spcPts val="0"/>
              </a:spcBef>
              <a:spcAft>
                <a:spcPts val="0"/>
              </a:spcAft>
              <a:buClr>
                <a:schemeClr val="dk1"/>
              </a:buClr>
              <a:buSzPts val="1200"/>
              <a:buFont typeface="Arial"/>
              <a:buChar char="•"/>
            </a:pPr>
            <a:r>
              <a:rPr lang="en-GB" dirty="0"/>
              <a:t>Secondly, use contractions. That means the shortened versions of words like ‘we’ll’ instead of ‘we will’ or ‘don’t’ instead of ‘do not. Again it makes your writing feel more natural and human, and studies show it can also make text easier to read. A small caveat on this one is that GOV.UK style doesn’t allow all contractions so if you’re writing for them, check out their rules first</a:t>
            </a:r>
            <a:endParaRPr dirty="0"/>
          </a:p>
          <a:p>
            <a:pPr marL="171450" lvl="0" indent="-171450" algn="l" rtl="0">
              <a:spcBef>
                <a:spcPts val="0"/>
              </a:spcBef>
              <a:spcAft>
                <a:spcPts val="0"/>
              </a:spcAft>
              <a:buClr>
                <a:schemeClr val="dk1"/>
              </a:buClr>
              <a:buSzPts val="1200"/>
              <a:buFont typeface="Arial"/>
              <a:buChar char="•"/>
            </a:pPr>
            <a:r>
              <a:rPr lang="en-GB" dirty="0"/>
              <a:t>Thirdly, use everyday language. Use the sort of words you’d use in conversation with a colleague, and avoid words that are overly formal or complex.</a:t>
            </a:r>
            <a:endParaRPr dirty="0"/>
          </a:p>
          <a:p>
            <a:pPr marL="171450" lvl="0" indent="-9525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GB" dirty="0"/>
              <a:t>Let’s do a quick exercise to show you what we mean.</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GB" dirty="0"/>
              <a:t>We’re going to flash up a few words that are more formal or complex than they need to be. We want you to shout out a more everyday alternative. </a:t>
            </a:r>
            <a:endParaRPr dirty="0"/>
          </a:p>
          <a:p>
            <a:pPr marL="0" lvl="0" indent="0" algn="l" rtl="0">
              <a:spcBef>
                <a:spcPts val="0"/>
              </a:spcBef>
              <a:spcAft>
                <a:spcPts val="0"/>
              </a:spcAft>
              <a:buNone/>
            </a:pPr>
            <a:endParaRPr dirty="0"/>
          </a:p>
        </p:txBody>
      </p:sp>
      <p:sp>
        <p:nvSpPr>
          <p:cNvPr id="335" name="Google Shape;33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B0C0C"/>
                </a:solidFill>
                <a:effectLst/>
                <a:latin typeface="GDS Transport"/>
              </a:rPr>
              <a:t>Presenter 2</a:t>
            </a:r>
          </a:p>
          <a:p>
            <a:endParaRPr lang="en-GB" dirty="0"/>
          </a:p>
          <a:p>
            <a:endParaRPr lang="en-GB" dirty="0"/>
          </a:p>
          <a:p>
            <a:r>
              <a:rPr lang="en-GB" dirty="0"/>
              <a:t>Need</a:t>
            </a:r>
          </a:p>
        </p:txBody>
      </p:sp>
      <p:sp>
        <p:nvSpPr>
          <p:cNvPr id="4" name="Slide Number Placeholder 3"/>
          <p:cNvSpPr>
            <a:spLocks noGrp="1"/>
          </p:cNvSpPr>
          <p:nvPr>
            <p:ph type="sldNum" sz="quarter" idx="5"/>
          </p:nvPr>
        </p:nvSpPr>
        <p:spPr/>
        <p:txBody>
          <a:bodyPr/>
          <a:lstStyle/>
          <a:p>
            <a:fld id="{06BA2647-DC7F-45EB-97CE-1BAE50A7BF5D}" type="slidenum">
              <a:rPr lang="en-GB" smtClean="0"/>
              <a:t>27</a:t>
            </a:fld>
            <a:endParaRPr lang="en-GB"/>
          </a:p>
        </p:txBody>
      </p:sp>
    </p:spTree>
    <p:extLst>
      <p:ext uri="{BB962C8B-B14F-4D97-AF65-F5344CB8AC3E}">
        <p14:creationId xmlns:p14="http://schemas.microsoft.com/office/powerpoint/2010/main" val="3835977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B0C0C"/>
                </a:solidFill>
                <a:effectLst/>
                <a:latin typeface="GDS Transport"/>
              </a:rPr>
              <a:t>Presenter 2</a:t>
            </a:r>
          </a:p>
          <a:p>
            <a:endParaRPr lang="en-GB" dirty="0"/>
          </a:p>
          <a:p>
            <a:r>
              <a:rPr lang="en-GB" dirty="0"/>
              <a:t>Make sure</a:t>
            </a:r>
          </a:p>
        </p:txBody>
      </p:sp>
      <p:sp>
        <p:nvSpPr>
          <p:cNvPr id="4" name="Slide Number Placeholder 3"/>
          <p:cNvSpPr>
            <a:spLocks noGrp="1"/>
          </p:cNvSpPr>
          <p:nvPr>
            <p:ph type="sldNum" sz="quarter" idx="5"/>
          </p:nvPr>
        </p:nvSpPr>
        <p:spPr/>
        <p:txBody>
          <a:bodyPr/>
          <a:lstStyle/>
          <a:p>
            <a:fld id="{06BA2647-DC7F-45EB-97CE-1BAE50A7BF5D}" type="slidenum">
              <a:rPr lang="en-GB" smtClean="0"/>
              <a:t>28</a:t>
            </a:fld>
            <a:endParaRPr lang="en-GB"/>
          </a:p>
        </p:txBody>
      </p:sp>
    </p:spTree>
    <p:extLst>
      <p:ext uri="{BB962C8B-B14F-4D97-AF65-F5344CB8AC3E}">
        <p14:creationId xmlns:p14="http://schemas.microsoft.com/office/powerpoint/2010/main" val="2110413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B0C0C"/>
                </a:solidFill>
                <a:effectLst/>
                <a:latin typeface="GDS Transport"/>
              </a:rPr>
              <a:t>Presenter 2</a:t>
            </a:r>
          </a:p>
          <a:p>
            <a:endParaRPr lang="en-GB" dirty="0"/>
          </a:p>
          <a:p>
            <a:r>
              <a:rPr lang="en-GB" dirty="0"/>
              <a:t>Give</a:t>
            </a:r>
          </a:p>
        </p:txBody>
      </p:sp>
      <p:sp>
        <p:nvSpPr>
          <p:cNvPr id="4" name="Slide Number Placeholder 3"/>
          <p:cNvSpPr>
            <a:spLocks noGrp="1"/>
          </p:cNvSpPr>
          <p:nvPr>
            <p:ph type="sldNum" sz="quarter" idx="5"/>
          </p:nvPr>
        </p:nvSpPr>
        <p:spPr/>
        <p:txBody>
          <a:bodyPr/>
          <a:lstStyle/>
          <a:p>
            <a:fld id="{06BA2647-DC7F-45EB-97CE-1BAE50A7BF5D}" type="slidenum">
              <a:rPr lang="en-GB" smtClean="0"/>
              <a:t>29</a:t>
            </a:fld>
            <a:endParaRPr lang="en-GB"/>
          </a:p>
        </p:txBody>
      </p:sp>
    </p:spTree>
    <p:extLst>
      <p:ext uri="{BB962C8B-B14F-4D97-AF65-F5344CB8AC3E}">
        <p14:creationId xmlns:p14="http://schemas.microsoft.com/office/powerpoint/2010/main" val="408134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Presenter 1</a:t>
            </a:r>
            <a:endParaRPr/>
          </a:p>
          <a:p>
            <a:pPr marL="0" lvl="0" indent="0" algn="l" rtl="0">
              <a:spcBef>
                <a:spcPts val="0"/>
              </a:spcBef>
              <a:spcAft>
                <a:spcPts val="0"/>
              </a:spcAft>
              <a:buNone/>
            </a:pPr>
            <a:endParaRPr/>
          </a:p>
          <a:p>
            <a:pPr marL="0" lvl="0" indent="0" algn="l" rtl="0">
              <a:spcBef>
                <a:spcPts val="0"/>
              </a:spcBef>
              <a:spcAft>
                <a:spcPts val="0"/>
              </a:spcAft>
              <a:buNone/>
            </a:pPr>
            <a:r>
              <a:rPr lang="en-GB"/>
              <a:t>But first, we’d like to introduce ourselves.</a:t>
            </a:r>
            <a:endParaRPr/>
          </a:p>
          <a:p>
            <a:pPr marL="0" lvl="0" indent="0" algn="l" rtl="0">
              <a:spcBef>
                <a:spcPts val="0"/>
              </a:spcBef>
              <a:spcAft>
                <a:spcPts val="0"/>
              </a:spcAft>
              <a:buNone/>
            </a:pPr>
            <a:endParaRPr/>
          </a:p>
          <a:p>
            <a:pPr marL="0" lvl="0" indent="0" algn="l" rtl="0">
              <a:spcBef>
                <a:spcPts val="0"/>
              </a:spcBef>
              <a:spcAft>
                <a:spcPts val="0"/>
              </a:spcAft>
              <a:buNone/>
            </a:pPr>
            <a:r>
              <a:rPr lang="en-GB"/>
              <a:t>[Presenters to each give a very short intro – name, job role, organisation and a bit about your writing credentials if relevant]</a:t>
            </a:r>
            <a:endParaRPr/>
          </a:p>
        </p:txBody>
      </p:sp>
      <p:sp>
        <p:nvSpPr>
          <p:cNvPr id="172" name="Google Shape;17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B0C0C"/>
                </a:solidFill>
                <a:effectLst/>
                <a:latin typeface="GDS Transport"/>
              </a:rPr>
              <a:t>Presenter 2</a:t>
            </a:r>
          </a:p>
          <a:p>
            <a:endParaRPr lang="en-GB" dirty="0"/>
          </a:p>
          <a:p>
            <a:r>
              <a:rPr lang="en-GB" dirty="0"/>
              <a:t>Before</a:t>
            </a:r>
          </a:p>
        </p:txBody>
      </p:sp>
      <p:sp>
        <p:nvSpPr>
          <p:cNvPr id="4" name="Slide Number Placeholder 3"/>
          <p:cNvSpPr>
            <a:spLocks noGrp="1"/>
          </p:cNvSpPr>
          <p:nvPr>
            <p:ph type="sldNum" sz="quarter" idx="5"/>
          </p:nvPr>
        </p:nvSpPr>
        <p:spPr/>
        <p:txBody>
          <a:bodyPr/>
          <a:lstStyle/>
          <a:p>
            <a:fld id="{06BA2647-DC7F-45EB-97CE-1BAE50A7BF5D}" type="slidenum">
              <a:rPr lang="en-GB" smtClean="0"/>
              <a:t>30</a:t>
            </a:fld>
            <a:endParaRPr lang="en-GB"/>
          </a:p>
        </p:txBody>
      </p:sp>
    </p:spTree>
    <p:extLst>
      <p:ext uri="{BB962C8B-B14F-4D97-AF65-F5344CB8AC3E}">
        <p14:creationId xmlns:p14="http://schemas.microsoft.com/office/powerpoint/2010/main" val="660972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B0C0C"/>
                </a:solidFill>
                <a:effectLst/>
                <a:latin typeface="GDS Transport"/>
              </a:rPr>
              <a:t>Presenter 2</a:t>
            </a:r>
          </a:p>
          <a:p>
            <a:endParaRPr lang="en-GB" dirty="0"/>
          </a:p>
          <a:p>
            <a:r>
              <a:rPr lang="en-GB" dirty="0"/>
              <a:t>Also, and</a:t>
            </a:r>
          </a:p>
          <a:p>
            <a:endParaRPr lang="en-GB" dirty="0"/>
          </a:p>
          <a:p>
            <a:r>
              <a:rPr lang="en-GB" dirty="0"/>
              <a:t>Simple, right? So there you are: five words to swap right away. There are lots of others.</a:t>
            </a:r>
          </a:p>
          <a:p>
            <a:endParaRPr lang="en-GB" dirty="0"/>
          </a:p>
          <a:p>
            <a:r>
              <a:rPr lang="en-GB" dirty="0"/>
              <a:t>I’m going to show you quite an extreme example now of language that’s much more complex than it needs to be. This is an extract from a letter going to people who owe tax to an overseas government.</a:t>
            </a:r>
          </a:p>
        </p:txBody>
      </p:sp>
      <p:sp>
        <p:nvSpPr>
          <p:cNvPr id="4" name="Slide Number Placeholder 3"/>
          <p:cNvSpPr>
            <a:spLocks noGrp="1"/>
          </p:cNvSpPr>
          <p:nvPr>
            <p:ph type="sldNum" sz="quarter" idx="5"/>
          </p:nvPr>
        </p:nvSpPr>
        <p:spPr/>
        <p:txBody>
          <a:bodyPr/>
          <a:lstStyle/>
          <a:p>
            <a:fld id="{06BA2647-DC7F-45EB-97CE-1BAE50A7BF5D}" type="slidenum">
              <a:rPr lang="en-GB" smtClean="0"/>
              <a:t>31</a:t>
            </a:fld>
            <a:endParaRPr lang="en-GB"/>
          </a:p>
        </p:txBody>
      </p:sp>
    </p:spTree>
    <p:extLst>
      <p:ext uri="{BB962C8B-B14F-4D97-AF65-F5344CB8AC3E}">
        <p14:creationId xmlns:p14="http://schemas.microsoft.com/office/powerpoint/2010/main" val="1586734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B0C0C"/>
              </a:buClr>
              <a:buSzPts val="1200"/>
              <a:buFont typeface="Arial"/>
              <a:buNone/>
            </a:pPr>
            <a:r>
              <a:rPr lang="en-GB" b="1" i="0" dirty="0">
                <a:solidFill>
                  <a:srgbClr val="0B0C0C"/>
                </a:solidFill>
                <a:latin typeface="Arial"/>
                <a:ea typeface="Arial"/>
                <a:cs typeface="Arial"/>
                <a:sym typeface="Arial"/>
              </a:rPr>
              <a:t>Presenter 2 – first click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[Read the left panel aloud remember to keep clicking to reveal content]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Now that’s pretty complicated stuff. Remember that this letter is going to expats, so English might not be their first language. It’s almost impossible to understand what it means on a first reading.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dirty="0"/>
              <a:t>Second click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Here’s what it was rewritten to: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[Read the right panel aloud remember to keep clicking to read content]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It’s much simpler but it also feels much warmer and more human.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So we’re going to get you to write something now. Don’t worry, it’s not some complex legal notice. Instead, we’re going to get you to think about something that pretty much everyone in this room will have written at some point in their working lives: their out of office.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How many times have you written, or received, something that sounds a little bit like this…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49" name="Google Shape;34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B0C0C"/>
              </a:buClr>
              <a:buSzPts val="1200"/>
              <a:buFont typeface="Arial"/>
              <a:buNone/>
            </a:pPr>
            <a:r>
              <a:rPr lang="en-GB" b="1" i="0" dirty="0">
                <a:solidFill>
                  <a:srgbClr val="0B0C0C"/>
                </a:solidFill>
                <a:latin typeface="Arial"/>
                <a:ea typeface="Arial"/>
                <a:cs typeface="Arial"/>
                <a:sym typeface="Arial"/>
              </a:rPr>
              <a:t>Presenter 2</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[Read aloud – put on a slightly formal/robotic-sounding voice]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A funny thing happens to some of us when we write our out of office. We use language that we’d never use in real life.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Would you say to a friend that you ‘require urgent assistance’? Probably not. And ‘upon my return’ sounds like something you’d say if you were going to war in the 19</a:t>
            </a:r>
            <a:r>
              <a:rPr lang="en-GB" baseline="30000" dirty="0"/>
              <a:t>th</a:t>
            </a:r>
            <a:r>
              <a:rPr lang="en-GB" dirty="0"/>
              <a:t> century, not off to the Costa del Sol.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So we’d like you to rewrite this out of office using more everyday language, and put it on </a:t>
            </a:r>
            <a:r>
              <a:rPr lang="en-GB" dirty="0" err="1"/>
              <a:t>Slido</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[Click to move to the </a:t>
            </a:r>
            <a:r>
              <a:rPr lang="en-GB" dirty="0" err="1"/>
              <a:t>slido</a:t>
            </a:r>
            <a:r>
              <a:rPr lang="en-GB" dirty="0"/>
              <a:t> code]</a:t>
            </a:r>
            <a:endParaRPr dirty="0"/>
          </a:p>
        </p:txBody>
      </p:sp>
      <p:sp>
        <p:nvSpPr>
          <p:cNvPr id="357" name="Google Shape;35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Presenter 2</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A reminder of the </a:t>
            </a:r>
            <a:r>
              <a:rPr lang="en-GB" dirty="0" err="1"/>
              <a:t>Slido</a:t>
            </a:r>
            <a:r>
              <a:rPr lang="en-GB" dirty="0"/>
              <a:t> details for the audience to participate… then ask AV to put up </a:t>
            </a:r>
            <a:r>
              <a:rPr lang="en-GB" dirty="0" err="1"/>
              <a:t>slido</a:t>
            </a:r>
            <a:r>
              <a:rPr lang="en-GB" dirty="0"/>
              <a:t> results</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[Read out some of the rewrites from </a:t>
            </a:r>
            <a:r>
              <a:rPr lang="en-GB" dirty="0" err="1"/>
              <a:t>Slido</a:t>
            </a:r>
            <a:r>
              <a:rPr lang="en-GB" dirty="0"/>
              <a:t>]</a:t>
            </a:r>
          </a:p>
          <a:p>
            <a:pPr marL="0" lvl="0" indent="0" algn="l" rtl="0">
              <a:spcBef>
                <a:spcPts val="0"/>
              </a:spcBef>
              <a:spcAft>
                <a:spcPts val="0"/>
              </a:spcAft>
              <a:buNone/>
            </a:pPr>
            <a:endParaRPr dirty="0"/>
          </a:p>
        </p:txBody>
      </p:sp>
      <p:sp>
        <p:nvSpPr>
          <p:cNvPr id="363" name="Google Shape;36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B0C0C"/>
              </a:buClr>
              <a:buSzPts val="1200"/>
              <a:buFont typeface="Arial"/>
              <a:buNone/>
            </a:pPr>
            <a:r>
              <a:rPr lang="en-GB" b="1" i="0">
                <a:solidFill>
                  <a:srgbClr val="0B0C0C"/>
                </a:solidFill>
                <a:latin typeface="Arial"/>
                <a:ea typeface="Arial"/>
                <a:cs typeface="Arial"/>
                <a:sym typeface="Arial"/>
              </a:rPr>
              <a:t>Presenter 2</a:t>
            </a:r>
            <a:endParaRPr/>
          </a:p>
          <a:p>
            <a:pPr marL="0" marR="0" lvl="0" indent="0" algn="l" rtl="0">
              <a:lnSpc>
                <a:spcPct val="100000"/>
              </a:lnSpc>
              <a:spcBef>
                <a:spcPts val="0"/>
              </a:spcBef>
              <a:spcAft>
                <a:spcPts val="0"/>
              </a:spcAft>
              <a:buClr>
                <a:schemeClr val="dk1"/>
              </a:buClr>
              <a:buSzPts val="1200"/>
              <a:buFont typeface="Calibri"/>
              <a:buNone/>
            </a:pPr>
            <a:endParaRPr b="1" i="0">
              <a:solidFill>
                <a:srgbClr val="0B0C0C"/>
              </a:solidFill>
              <a:latin typeface="Arial"/>
              <a:ea typeface="Arial"/>
              <a:cs typeface="Arial"/>
              <a:sym typeface="Arial"/>
            </a:endParaRPr>
          </a:p>
          <a:p>
            <a:pPr marL="0" marR="0" lvl="0" indent="0" algn="l" rtl="0">
              <a:lnSpc>
                <a:spcPct val="100000"/>
              </a:lnSpc>
              <a:spcBef>
                <a:spcPts val="0"/>
              </a:spcBef>
              <a:spcAft>
                <a:spcPts val="0"/>
              </a:spcAft>
              <a:buClr>
                <a:srgbClr val="0B0C0C"/>
              </a:buClr>
              <a:buSzPts val="1200"/>
              <a:buFont typeface="Arial"/>
              <a:buNone/>
            </a:pPr>
            <a:r>
              <a:rPr lang="en-GB" b="0" i="0">
                <a:solidFill>
                  <a:srgbClr val="0B0C0C"/>
                </a:solidFill>
                <a:latin typeface="Arial"/>
                <a:ea typeface="Arial"/>
                <a:cs typeface="Arial"/>
                <a:sym typeface="Arial"/>
              </a:rPr>
              <a:t>Some great suggestions there, thank you. Here’s o</a:t>
            </a:r>
            <a:r>
              <a:rPr lang="en-GB"/>
              <a:t>ur version.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So if you’re going to challenge yourself to start to write more like you speak, why don’t you start with your out of office… and then see what else you can change.</a:t>
            </a:r>
            <a:endParaRPr/>
          </a:p>
        </p:txBody>
      </p:sp>
      <p:sp>
        <p:nvSpPr>
          <p:cNvPr id="370" name="Google Shape;37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B0C0C"/>
              </a:buClr>
              <a:buSzPts val="1200"/>
              <a:buFont typeface="Arial"/>
              <a:buNone/>
            </a:pPr>
            <a:r>
              <a:rPr lang="en-GB" b="1" i="0">
                <a:solidFill>
                  <a:srgbClr val="0B0C0C"/>
                </a:solidFill>
                <a:latin typeface="Arial"/>
                <a:ea typeface="Arial"/>
                <a:cs typeface="Arial"/>
                <a:sym typeface="Arial"/>
              </a:rPr>
              <a:t>Presenter 1</a:t>
            </a:r>
            <a:endParaRPr/>
          </a:p>
          <a:p>
            <a:pPr marL="0" marR="0" lvl="0" indent="0" algn="l" rtl="0">
              <a:lnSpc>
                <a:spcPct val="100000"/>
              </a:lnSpc>
              <a:spcBef>
                <a:spcPts val="0"/>
              </a:spcBef>
              <a:spcAft>
                <a:spcPts val="0"/>
              </a:spcAft>
              <a:buClr>
                <a:schemeClr val="dk1"/>
              </a:buClr>
              <a:buSzPts val="1200"/>
              <a:buFont typeface="Calibri"/>
              <a:buNone/>
            </a:pPr>
            <a:endParaRPr b="1" i="0">
              <a:solidFill>
                <a:srgbClr val="0B0C0C"/>
              </a:solidFill>
              <a:latin typeface="Arial"/>
              <a:ea typeface="Arial"/>
              <a:cs typeface="Arial"/>
              <a:sym typeface="Arial"/>
            </a:endParaRPr>
          </a:p>
          <a:p>
            <a:pPr marL="0" marR="0" lvl="0" indent="0" algn="l" rtl="0">
              <a:lnSpc>
                <a:spcPct val="100000"/>
              </a:lnSpc>
              <a:spcBef>
                <a:spcPts val="0"/>
              </a:spcBef>
              <a:spcAft>
                <a:spcPts val="0"/>
              </a:spcAft>
              <a:buClr>
                <a:srgbClr val="0B0C0C"/>
              </a:buClr>
              <a:buSzPts val="1200"/>
              <a:buFont typeface="Arial"/>
              <a:buNone/>
            </a:pPr>
            <a:r>
              <a:rPr lang="en-GB" b="0" i="0">
                <a:solidFill>
                  <a:srgbClr val="0B0C0C"/>
                </a:solidFill>
                <a:latin typeface="Arial"/>
                <a:ea typeface="Arial"/>
                <a:cs typeface="Arial"/>
                <a:sym typeface="Arial"/>
              </a:rPr>
              <a:t>So, as a recap, here are the three things you can do today to become a better writer:</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B0C0C"/>
              </a:solidFill>
              <a:latin typeface="Arial"/>
              <a:ea typeface="Arial"/>
              <a:cs typeface="Arial"/>
              <a:sym typeface="Arial"/>
            </a:endParaRPr>
          </a:p>
          <a:p>
            <a:pPr marL="457200" lvl="0" indent="-457200" algn="l" rtl="0">
              <a:spcBef>
                <a:spcPts val="0"/>
              </a:spcBef>
              <a:spcAft>
                <a:spcPts val="0"/>
              </a:spcAft>
              <a:buClr>
                <a:schemeClr val="dk1"/>
              </a:buClr>
              <a:buSzPts val="1200"/>
              <a:buFont typeface="Calibri"/>
              <a:buAutoNum type="arabicPeriod"/>
            </a:pPr>
            <a:r>
              <a:rPr lang="en-GB"/>
              <a:t>Put your main point first</a:t>
            </a:r>
            <a:endParaRPr/>
          </a:p>
          <a:p>
            <a:pPr marL="457200" lvl="0" indent="-457200" algn="l" rtl="0">
              <a:spcBef>
                <a:spcPts val="0"/>
              </a:spcBef>
              <a:spcAft>
                <a:spcPts val="0"/>
              </a:spcAft>
              <a:buClr>
                <a:schemeClr val="dk1"/>
              </a:buClr>
              <a:buSzPts val="1200"/>
              <a:buFont typeface="Calibri"/>
              <a:buAutoNum type="arabicPeriod"/>
            </a:pPr>
            <a:r>
              <a:rPr lang="en-GB"/>
              <a:t>Shorten your sentences</a:t>
            </a:r>
            <a:endParaRPr/>
          </a:p>
          <a:p>
            <a:pPr marL="457200" lvl="0" indent="-457200" algn="l" rtl="0">
              <a:spcBef>
                <a:spcPts val="0"/>
              </a:spcBef>
              <a:spcAft>
                <a:spcPts val="0"/>
              </a:spcAft>
              <a:buClr>
                <a:schemeClr val="dk1"/>
              </a:buClr>
              <a:buSzPts val="1200"/>
              <a:buFont typeface="Calibri"/>
              <a:buAutoNum type="arabicPeriod"/>
            </a:pPr>
            <a:r>
              <a:rPr lang="en-GB"/>
              <a:t>Write more like you speak</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B0C0C"/>
              </a:solidFill>
              <a:latin typeface="Arial"/>
              <a:ea typeface="Arial"/>
              <a:cs typeface="Arial"/>
              <a:sym typeface="Arial"/>
            </a:endParaRPr>
          </a:p>
          <a:p>
            <a:pPr marL="0" lvl="0" indent="0" algn="l" rtl="0">
              <a:spcBef>
                <a:spcPts val="0"/>
              </a:spcBef>
              <a:spcAft>
                <a:spcPts val="0"/>
              </a:spcAft>
              <a:buNone/>
            </a:pPr>
            <a:endParaRPr/>
          </a:p>
        </p:txBody>
      </p:sp>
      <p:sp>
        <p:nvSpPr>
          <p:cNvPr id="376" name="Google Shape;37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Presenter 1</a:t>
            </a:r>
            <a:endParaRPr/>
          </a:p>
          <a:p>
            <a:pPr marL="0" lvl="0" indent="0" algn="l" rtl="0">
              <a:spcBef>
                <a:spcPts val="0"/>
              </a:spcBef>
              <a:spcAft>
                <a:spcPts val="0"/>
              </a:spcAft>
              <a:buNone/>
            </a:pPr>
            <a:endParaRPr b="1"/>
          </a:p>
          <a:p>
            <a:pPr marL="0" lvl="0" indent="0" algn="l" rtl="0">
              <a:spcBef>
                <a:spcPts val="0"/>
              </a:spcBef>
              <a:spcAft>
                <a:spcPts val="0"/>
              </a:spcAft>
              <a:buNone/>
            </a:pPr>
            <a:r>
              <a:rPr lang="en-GB" b="0"/>
              <a:t>And here are a few last tips to help you with the drafting process.</a:t>
            </a:r>
            <a:endParaRPr/>
          </a:p>
          <a:p>
            <a:pPr marL="0" lvl="0" indent="0" algn="l" rtl="0">
              <a:spcBef>
                <a:spcPts val="0"/>
              </a:spcBef>
              <a:spcAft>
                <a:spcPts val="0"/>
              </a:spcAft>
              <a:buNone/>
            </a:pPr>
            <a:endParaRPr b="0"/>
          </a:p>
          <a:p>
            <a:pPr marL="0" lvl="0" indent="0" algn="l" rtl="0">
              <a:spcBef>
                <a:spcPts val="0"/>
              </a:spcBef>
              <a:spcAft>
                <a:spcPts val="0"/>
              </a:spcAft>
              <a:buNone/>
            </a:pPr>
            <a:r>
              <a:rPr lang="en-GB" b="0"/>
              <a:t>Firstly, </a:t>
            </a:r>
            <a:r>
              <a:rPr lang="en-GB" b="1"/>
              <a:t>read what you’ve written out loud</a:t>
            </a:r>
            <a:r>
              <a:rPr lang="en-GB" b="0"/>
              <a:t>. This is much easier to do now that many of us work from home some of the time. </a:t>
            </a:r>
            <a:endParaRPr/>
          </a:p>
          <a:p>
            <a:pPr marL="0" lvl="0" indent="0" algn="l" rtl="0">
              <a:spcBef>
                <a:spcPts val="0"/>
              </a:spcBef>
              <a:spcAft>
                <a:spcPts val="0"/>
              </a:spcAft>
              <a:buNone/>
            </a:pPr>
            <a:endParaRPr b="0"/>
          </a:p>
          <a:p>
            <a:pPr marL="0" lvl="0" indent="0" algn="l" rtl="0">
              <a:spcBef>
                <a:spcPts val="0"/>
              </a:spcBef>
              <a:spcAft>
                <a:spcPts val="0"/>
              </a:spcAft>
              <a:buNone/>
            </a:pPr>
            <a:r>
              <a:rPr lang="en-GB" b="0"/>
              <a:t>Reading out loud is a great way to catch sentences that are too long. (The biggest giveaway is that you’ll run out of breath halfway through.) Also, if you find yourself feeling uncomfortable or putting on a funny voice, chances are the tone isn’t quite right. It might even be a bit too formal, so try swapping in some everyday words if you can.</a:t>
            </a:r>
            <a:endParaRPr/>
          </a:p>
          <a:p>
            <a:pPr marL="0" lvl="0" indent="0" algn="l" rtl="0">
              <a:spcBef>
                <a:spcPts val="0"/>
              </a:spcBef>
              <a:spcAft>
                <a:spcPts val="0"/>
              </a:spcAft>
              <a:buNone/>
            </a:pPr>
            <a:endParaRPr b="0"/>
          </a:p>
          <a:p>
            <a:pPr marL="0" lvl="0" indent="0" algn="l" rtl="0">
              <a:spcBef>
                <a:spcPts val="0"/>
              </a:spcBef>
              <a:spcAft>
                <a:spcPts val="0"/>
              </a:spcAft>
              <a:buNone/>
            </a:pPr>
            <a:r>
              <a:rPr lang="en-GB" b="0"/>
              <a:t>Secondly, </a:t>
            </a:r>
            <a:r>
              <a:rPr lang="en-GB" b="1"/>
              <a:t>get a second pair of eyes</a:t>
            </a:r>
            <a:r>
              <a:rPr lang="en-GB" b="0"/>
              <a:t>. It’s really hard to be objective about your own writing, especially if you’ve had your head in it for days or weeks on end. So get someone else to read it. They may well be able to make some helpful suggestions (and spot the odd typo, too).</a:t>
            </a:r>
            <a:endParaRPr/>
          </a:p>
          <a:p>
            <a:pPr marL="0" lvl="0" indent="0" algn="l" rtl="0">
              <a:spcBef>
                <a:spcPts val="0"/>
              </a:spcBef>
              <a:spcAft>
                <a:spcPts val="0"/>
              </a:spcAft>
              <a:buNone/>
            </a:pPr>
            <a:endParaRPr b="0"/>
          </a:p>
          <a:p>
            <a:pPr marL="0" lvl="0" indent="0" algn="l" rtl="0">
              <a:spcBef>
                <a:spcPts val="0"/>
              </a:spcBef>
              <a:spcAft>
                <a:spcPts val="0"/>
              </a:spcAft>
              <a:buNone/>
            </a:pPr>
            <a:r>
              <a:rPr lang="en-GB" b="0"/>
              <a:t>Thirdly, </a:t>
            </a:r>
            <a:r>
              <a:rPr lang="en-GB" b="1"/>
              <a:t>sleep on it</a:t>
            </a:r>
            <a:r>
              <a:rPr lang="en-GB" b="0"/>
              <a:t>. If you’re writing something important, try reading it again after a night’s sleep. Again, it’s a way of becoming a bit more objective about what you’ve written, and you might have a fresh perspective in the morning.</a:t>
            </a:r>
            <a:endParaRPr/>
          </a:p>
        </p:txBody>
      </p:sp>
      <p:sp>
        <p:nvSpPr>
          <p:cNvPr id="383" name="Google Shape;38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Presenter 2</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GB" b="0"/>
              <a:t>Before we go to questions, here are some things we’d love for you to do after this session.</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GB" b="0"/>
              <a:t>Firstly, apply these tips to your next piece of writing. It doesn’t have to be a big strategy paper – it could be the next email you write.</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GB" b="0"/>
              <a:t>Secondly, share these tips with others in your team. The more people who know to put their main point first, shorten their sentences and write more like they speak, the more effectively we’ll communicate throughout the civil service.</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GB" b="0"/>
              <a:t>And finally, look into some further learning. We have some suggestions for that on the next slide.</a:t>
            </a:r>
            <a:endParaRPr b="0"/>
          </a:p>
        </p:txBody>
      </p:sp>
      <p:sp>
        <p:nvSpPr>
          <p:cNvPr id="390" name="Google Shape;39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Presenter 1</a:t>
            </a:r>
            <a:endParaRPr/>
          </a:p>
          <a:p>
            <a:pPr marL="0" lvl="0" indent="0" algn="l" rtl="0">
              <a:spcBef>
                <a:spcPts val="0"/>
              </a:spcBef>
              <a:spcAft>
                <a:spcPts val="0"/>
              </a:spcAft>
              <a:buNone/>
            </a:pPr>
            <a:endParaRPr/>
          </a:p>
          <a:p>
            <a:pPr marL="228600" lvl="0" indent="-228600" algn="l" rtl="0">
              <a:spcBef>
                <a:spcPts val="0"/>
              </a:spcBef>
              <a:spcAft>
                <a:spcPts val="0"/>
              </a:spcAft>
              <a:buClr>
                <a:schemeClr val="dk1"/>
              </a:buClr>
              <a:buSzPts val="1200"/>
              <a:buFont typeface="Calibri"/>
              <a:buAutoNum type="arabicPeriod"/>
            </a:pPr>
            <a:r>
              <a:rPr lang="en-GB"/>
              <a:t>Have a look at the GOV.UK writing guidelines.</a:t>
            </a:r>
            <a:endParaRPr/>
          </a:p>
          <a:p>
            <a:pPr marL="228600" lvl="0" indent="-228600" algn="l" rtl="0">
              <a:spcBef>
                <a:spcPts val="0"/>
              </a:spcBef>
              <a:spcAft>
                <a:spcPts val="0"/>
              </a:spcAft>
              <a:buClr>
                <a:schemeClr val="dk1"/>
              </a:buClr>
              <a:buSzPts val="1200"/>
              <a:buFont typeface="Calibri"/>
              <a:buAutoNum type="arabicPeriod"/>
            </a:pPr>
            <a:r>
              <a:rPr lang="en-GB"/>
              <a:t>There are online courses on government campus - Foundations of Writing in Government and Advance Your Writing in Government</a:t>
            </a:r>
            <a:endParaRPr/>
          </a:p>
          <a:p>
            <a:pPr marL="228600" lvl="0" indent="-228600" algn="l" rtl="0">
              <a:spcBef>
                <a:spcPts val="0"/>
              </a:spcBef>
              <a:spcAft>
                <a:spcPts val="0"/>
              </a:spcAft>
              <a:buClr>
                <a:schemeClr val="dk1"/>
              </a:buClr>
              <a:buSzPts val="1200"/>
              <a:buFont typeface="Calibri"/>
              <a:buAutoNum type="arabicPeriod"/>
            </a:pPr>
            <a:r>
              <a:rPr lang="en-GB"/>
              <a:t>There’s also a face-to-face course, Written Communication, that you can book via Civil Service Learning</a:t>
            </a:r>
            <a:endParaRPr/>
          </a:p>
          <a:p>
            <a:pPr marL="228600" lvl="0" indent="-228600" algn="l" rtl="0">
              <a:spcBef>
                <a:spcPts val="0"/>
              </a:spcBef>
              <a:spcAft>
                <a:spcPts val="0"/>
              </a:spcAft>
              <a:buClr>
                <a:schemeClr val="dk1"/>
              </a:buClr>
              <a:buSzPts val="1200"/>
              <a:buFont typeface="Calibri"/>
              <a:buAutoNum type="arabicPeriod"/>
            </a:pPr>
            <a:r>
              <a:rPr lang="en-GB"/>
              <a:t>And GCS have a quick e-learning course on writing effective emails.</a:t>
            </a:r>
            <a:endParaRPr/>
          </a:p>
        </p:txBody>
      </p:sp>
      <p:sp>
        <p:nvSpPr>
          <p:cNvPr id="397" name="Google Shape;39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Presenter 1:</a:t>
            </a:r>
            <a:endParaRPr/>
          </a:p>
          <a:p>
            <a:pPr marL="0" lvl="0" indent="0" algn="l" rtl="0">
              <a:spcBef>
                <a:spcPts val="0"/>
              </a:spcBef>
              <a:spcAft>
                <a:spcPts val="0"/>
              </a:spcAft>
              <a:buNone/>
            </a:pPr>
            <a:endParaRPr b="1"/>
          </a:p>
          <a:p>
            <a:pPr marL="0" lvl="0" indent="0" algn="l" rtl="0">
              <a:spcBef>
                <a:spcPts val="0"/>
              </a:spcBef>
              <a:spcAft>
                <a:spcPts val="0"/>
              </a:spcAft>
              <a:buNone/>
            </a:pPr>
            <a:r>
              <a:rPr lang="en-GB" b="0"/>
              <a:t>So here’s what we’re going to cover today.</a:t>
            </a:r>
            <a:endParaRPr/>
          </a:p>
          <a:p>
            <a:pPr marL="0" lvl="0" indent="0" algn="l" rtl="0">
              <a:spcBef>
                <a:spcPts val="0"/>
              </a:spcBef>
              <a:spcAft>
                <a:spcPts val="0"/>
              </a:spcAft>
              <a:buNone/>
            </a:pPr>
            <a:endParaRPr b="0"/>
          </a:p>
          <a:p>
            <a:pPr marL="0" lvl="0" indent="0" algn="l" rtl="0">
              <a:spcBef>
                <a:spcPts val="0"/>
              </a:spcBef>
              <a:spcAft>
                <a:spcPts val="0"/>
              </a:spcAft>
              <a:buNone/>
            </a:pPr>
            <a:r>
              <a:rPr lang="en-GB" b="0"/>
              <a:t>Firstly, we’ll talk about why good writing skills are important in our roles as civil servants.</a:t>
            </a:r>
            <a:endParaRPr/>
          </a:p>
          <a:p>
            <a:pPr marL="0" lvl="0" indent="0" algn="l" rtl="0">
              <a:spcBef>
                <a:spcPts val="0"/>
              </a:spcBef>
              <a:spcAft>
                <a:spcPts val="0"/>
              </a:spcAft>
              <a:buNone/>
            </a:pPr>
            <a:endParaRPr b="0"/>
          </a:p>
          <a:p>
            <a:pPr marL="0" lvl="0" indent="0" algn="l" rtl="0">
              <a:spcBef>
                <a:spcPts val="0"/>
              </a:spcBef>
              <a:spcAft>
                <a:spcPts val="0"/>
              </a:spcAft>
              <a:buNone/>
            </a:pPr>
            <a:r>
              <a:rPr lang="en-GB" b="0"/>
              <a:t>We’ll then move on to three things you can do right now to become a better writer at work.</a:t>
            </a:r>
            <a:endParaRPr/>
          </a:p>
          <a:p>
            <a:pPr marL="0" lvl="0" indent="0" algn="l" rtl="0">
              <a:spcBef>
                <a:spcPts val="0"/>
              </a:spcBef>
              <a:spcAft>
                <a:spcPts val="0"/>
              </a:spcAft>
              <a:buNone/>
            </a:pPr>
            <a:endParaRPr b="0"/>
          </a:p>
          <a:p>
            <a:pPr marL="0" lvl="0" indent="0" algn="l" rtl="0">
              <a:spcBef>
                <a:spcPts val="0"/>
              </a:spcBef>
              <a:spcAft>
                <a:spcPts val="0"/>
              </a:spcAft>
              <a:buNone/>
            </a:pPr>
            <a:r>
              <a:rPr lang="en-GB" b="0"/>
              <a:t>And we’ll hopefully have a bit of time at the end for some questions.</a:t>
            </a:r>
            <a:endParaRPr/>
          </a:p>
        </p:txBody>
      </p:sp>
      <p:sp>
        <p:nvSpPr>
          <p:cNvPr id="178" name="Google Shape;17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Presenter 1</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And now over to you for any questions. Here are the </a:t>
            </a:r>
            <a:r>
              <a:rPr lang="en-GB" dirty="0" err="1"/>
              <a:t>Slido</a:t>
            </a:r>
            <a:r>
              <a:rPr lang="en-GB" dirty="0"/>
              <a:t> details for you to join in.</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If you don’t have access to Sli.do and would like to ask a question, do put your hand up.</a:t>
            </a:r>
          </a:p>
        </p:txBody>
      </p:sp>
      <p:sp>
        <p:nvSpPr>
          <p:cNvPr id="363" name="Google Shape;36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extLst>
      <p:ext uri="{BB962C8B-B14F-4D97-AF65-F5344CB8AC3E}">
        <p14:creationId xmlns:p14="http://schemas.microsoft.com/office/powerpoint/2010/main" val="3105949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Presenter 1</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GB" dirty="0"/>
              <a:t>So, before we get into talking about writing tips and techniques, let’s talk about the why.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Why is it important that, as civil servants, we write clearly and well?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We want to know what you think. </a:t>
            </a:r>
            <a:endParaRPr dirty="0"/>
          </a:p>
        </p:txBody>
      </p:sp>
      <p:sp>
        <p:nvSpPr>
          <p:cNvPr id="192" name="Google Shape;19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Presenter 1</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dirty="0"/>
              <a:t>So please tell us on </a:t>
            </a:r>
            <a:r>
              <a:rPr lang="en-GB" dirty="0" err="1"/>
              <a:t>Slido</a:t>
            </a:r>
            <a:r>
              <a:rPr lang="en-GB" dirty="0"/>
              <a:t>, but in ONE WORD ONLY why you think it is important?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We’ll give you a moment to do that, and then we’ll have a look at the results.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a:t>
            </a:r>
            <a:r>
              <a:rPr lang="en-GB" dirty="0" err="1"/>
              <a:t>Slido</a:t>
            </a:r>
            <a:r>
              <a:rPr lang="en-GB" dirty="0"/>
              <a:t> results will show up on a </a:t>
            </a:r>
            <a:r>
              <a:rPr lang="en-GB" dirty="0" err="1"/>
              <a:t>wordcloud</a:t>
            </a:r>
            <a:r>
              <a:rPr lang="en-GB" dirty="0"/>
              <a:t> – spend a few moments highlighting some of the main themes/picking out some of the most interesting answers.]</a:t>
            </a:r>
          </a:p>
        </p:txBody>
      </p:sp>
      <p:sp>
        <p:nvSpPr>
          <p:cNvPr id="363" name="Google Shape;36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3317486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Presenter 1</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GB" dirty="0"/>
              <a:t>Some really interesting answers there – thank you for that.</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GB" dirty="0"/>
              <a:t>Here are some reasons we thought of:</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171450" marR="0" lvl="0" indent="-171450" algn="l" rtl="0">
              <a:lnSpc>
                <a:spcPct val="100000"/>
              </a:lnSpc>
              <a:spcBef>
                <a:spcPts val="0"/>
              </a:spcBef>
              <a:spcAft>
                <a:spcPts val="0"/>
              </a:spcAft>
              <a:buClr>
                <a:srgbClr val="0B0C0C"/>
              </a:buClr>
              <a:buSzPts val="1200"/>
              <a:buFont typeface="Arial"/>
              <a:buChar char="•"/>
            </a:pPr>
            <a:r>
              <a:rPr lang="en-GB" b="0" i="0" dirty="0">
                <a:solidFill>
                  <a:srgbClr val="0B0C0C"/>
                </a:solidFill>
                <a:latin typeface="Arial"/>
                <a:ea typeface="Arial"/>
                <a:cs typeface="Arial"/>
                <a:sym typeface="Arial"/>
              </a:rPr>
              <a:t>It’s a vital part of </a:t>
            </a:r>
            <a:r>
              <a:rPr lang="en-GB" b="1" i="0" dirty="0">
                <a:solidFill>
                  <a:srgbClr val="0B0C0C"/>
                </a:solidFill>
                <a:latin typeface="Arial"/>
                <a:ea typeface="Arial"/>
                <a:cs typeface="Arial"/>
                <a:sym typeface="Arial"/>
              </a:rPr>
              <a:t>communicating effectively with the public</a:t>
            </a:r>
            <a:r>
              <a:rPr lang="en-GB" b="0" i="0" dirty="0">
                <a:solidFill>
                  <a:srgbClr val="0B0C0C"/>
                </a:solidFill>
                <a:latin typeface="Arial"/>
                <a:ea typeface="Arial"/>
                <a:cs typeface="Arial"/>
                <a:sym typeface="Arial"/>
              </a:rPr>
              <a:t>, whether they need to pay their tax, claim benefits, apply for a driving licence or passport, or interact with Government policy in any way</a:t>
            </a:r>
            <a:endParaRPr dirty="0"/>
          </a:p>
          <a:p>
            <a:pPr marL="171450" marR="0" lvl="0" indent="-95250" algn="l" rtl="0">
              <a:lnSpc>
                <a:spcPct val="100000"/>
              </a:lnSpc>
              <a:spcBef>
                <a:spcPts val="0"/>
              </a:spcBef>
              <a:spcAft>
                <a:spcPts val="0"/>
              </a:spcAft>
              <a:buClr>
                <a:schemeClr val="dk1"/>
              </a:buClr>
              <a:buSzPts val="1200"/>
              <a:buFont typeface="Arial"/>
              <a:buNone/>
            </a:pPr>
            <a:endParaRPr b="0" i="0" dirty="0">
              <a:solidFill>
                <a:srgbClr val="0B0C0C"/>
              </a:solidFill>
              <a:latin typeface="Arial"/>
              <a:ea typeface="Arial"/>
              <a:cs typeface="Arial"/>
              <a:sym typeface="Arial"/>
            </a:endParaRPr>
          </a:p>
          <a:p>
            <a:pPr marL="171450" marR="0" lvl="0" indent="-171450" algn="l" rtl="0">
              <a:lnSpc>
                <a:spcPct val="100000"/>
              </a:lnSpc>
              <a:spcBef>
                <a:spcPts val="0"/>
              </a:spcBef>
              <a:spcAft>
                <a:spcPts val="0"/>
              </a:spcAft>
              <a:buClr>
                <a:srgbClr val="0B0C0C"/>
              </a:buClr>
              <a:buSzPts val="1200"/>
              <a:buFont typeface="Arial"/>
              <a:buChar char="•"/>
            </a:pPr>
            <a:r>
              <a:rPr lang="en-GB" b="0" i="0" dirty="0">
                <a:solidFill>
                  <a:srgbClr val="0B0C0C"/>
                </a:solidFill>
                <a:latin typeface="Arial"/>
                <a:ea typeface="Arial"/>
                <a:cs typeface="Arial"/>
                <a:sym typeface="Arial"/>
              </a:rPr>
              <a:t>A related point – writing clearly </a:t>
            </a:r>
            <a:r>
              <a:rPr lang="en-GB" b="1" i="0" dirty="0">
                <a:solidFill>
                  <a:srgbClr val="0B0C0C"/>
                </a:solidFill>
                <a:latin typeface="Arial"/>
                <a:ea typeface="Arial"/>
                <a:cs typeface="Arial"/>
                <a:sym typeface="Arial"/>
              </a:rPr>
              <a:t>makes our communication accessible to more people</a:t>
            </a:r>
            <a:r>
              <a:rPr lang="en-GB" b="0" i="0" dirty="0">
                <a:solidFill>
                  <a:srgbClr val="0B0C0C"/>
                </a:solidFill>
                <a:latin typeface="Arial"/>
                <a:ea typeface="Arial"/>
                <a:cs typeface="Arial"/>
                <a:sym typeface="Arial"/>
              </a:rPr>
              <a:t>. As government, we need to make sure that everyone who needs access to information can access it. Complex language can often be a barrier so we need to write clearly for all our audiences</a:t>
            </a:r>
            <a:endParaRPr dirty="0"/>
          </a:p>
          <a:p>
            <a:pPr marL="171450" marR="0" lvl="0" indent="-95250" algn="l" rtl="0">
              <a:lnSpc>
                <a:spcPct val="100000"/>
              </a:lnSpc>
              <a:spcBef>
                <a:spcPts val="0"/>
              </a:spcBef>
              <a:spcAft>
                <a:spcPts val="0"/>
              </a:spcAft>
              <a:buClr>
                <a:schemeClr val="dk1"/>
              </a:buClr>
              <a:buSzPts val="1200"/>
              <a:buFont typeface="Arial"/>
              <a:buNone/>
            </a:pPr>
            <a:endParaRPr b="0" i="0" dirty="0">
              <a:solidFill>
                <a:srgbClr val="0B0C0C"/>
              </a:solidFill>
              <a:latin typeface="Arial"/>
              <a:ea typeface="Arial"/>
              <a:cs typeface="Arial"/>
              <a:sym typeface="Arial"/>
            </a:endParaRPr>
          </a:p>
          <a:p>
            <a:pPr marL="171450" marR="0" lvl="0" indent="-171450" algn="l" rtl="0">
              <a:lnSpc>
                <a:spcPct val="100000"/>
              </a:lnSpc>
              <a:spcBef>
                <a:spcPts val="0"/>
              </a:spcBef>
              <a:spcAft>
                <a:spcPts val="0"/>
              </a:spcAft>
              <a:buClr>
                <a:srgbClr val="0B0C0C"/>
              </a:buClr>
              <a:buSzPts val="1200"/>
              <a:buFont typeface="Arial"/>
              <a:buChar char="•"/>
            </a:pPr>
            <a:r>
              <a:rPr lang="en-GB" b="0" i="0" dirty="0">
                <a:solidFill>
                  <a:srgbClr val="0B0C0C"/>
                </a:solidFill>
                <a:latin typeface="Arial"/>
                <a:ea typeface="Arial"/>
                <a:cs typeface="Arial"/>
                <a:sym typeface="Arial"/>
              </a:rPr>
              <a:t>Writing well helps </a:t>
            </a:r>
            <a:r>
              <a:rPr lang="en-GB" b="1" i="0" dirty="0">
                <a:solidFill>
                  <a:srgbClr val="0B0C0C"/>
                </a:solidFill>
                <a:latin typeface="Arial"/>
                <a:ea typeface="Arial"/>
                <a:cs typeface="Arial"/>
                <a:sym typeface="Arial"/>
              </a:rPr>
              <a:t>protect the reputation of the Government and the Civil Service </a:t>
            </a:r>
            <a:r>
              <a:rPr lang="en-GB" b="0" i="0" dirty="0">
                <a:solidFill>
                  <a:srgbClr val="0B0C0C"/>
                </a:solidFill>
                <a:latin typeface="Arial"/>
                <a:ea typeface="Arial"/>
                <a:cs typeface="Arial"/>
                <a:sym typeface="Arial"/>
              </a:rPr>
              <a:t>– it shows competence and clear thinking, makes decision making more transparent and builds trust</a:t>
            </a:r>
            <a:endParaRPr dirty="0"/>
          </a:p>
          <a:p>
            <a:pPr marL="171450" marR="0" lvl="0" indent="-95250" algn="l" rtl="0">
              <a:lnSpc>
                <a:spcPct val="100000"/>
              </a:lnSpc>
              <a:spcBef>
                <a:spcPts val="0"/>
              </a:spcBef>
              <a:spcAft>
                <a:spcPts val="0"/>
              </a:spcAft>
              <a:buClr>
                <a:schemeClr val="dk1"/>
              </a:buClr>
              <a:buSzPts val="1200"/>
              <a:buFont typeface="Arial"/>
              <a:buNone/>
            </a:pPr>
            <a:endParaRPr b="0" i="0" dirty="0">
              <a:solidFill>
                <a:srgbClr val="0B0C0C"/>
              </a:solidFill>
              <a:latin typeface="Arial"/>
              <a:ea typeface="Arial"/>
              <a:cs typeface="Arial"/>
              <a:sym typeface="Arial"/>
            </a:endParaRPr>
          </a:p>
          <a:p>
            <a:pPr marL="171450" marR="0" lvl="0" indent="-171450" algn="l" rtl="0">
              <a:lnSpc>
                <a:spcPct val="100000"/>
              </a:lnSpc>
              <a:spcBef>
                <a:spcPts val="0"/>
              </a:spcBef>
              <a:spcAft>
                <a:spcPts val="0"/>
              </a:spcAft>
              <a:buClr>
                <a:srgbClr val="0B0C0C"/>
              </a:buClr>
              <a:buSzPts val="1200"/>
              <a:buFont typeface="Arial"/>
              <a:buChar char="•"/>
            </a:pPr>
            <a:r>
              <a:rPr lang="en-GB" b="0" i="0" dirty="0">
                <a:solidFill>
                  <a:srgbClr val="0B0C0C"/>
                </a:solidFill>
                <a:latin typeface="Arial"/>
                <a:ea typeface="Arial"/>
                <a:cs typeface="Arial"/>
                <a:sym typeface="Arial"/>
              </a:rPr>
              <a:t>It </a:t>
            </a:r>
            <a:r>
              <a:rPr lang="en-GB" b="1" i="0" dirty="0">
                <a:solidFill>
                  <a:srgbClr val="0B0C0C"/>
                </a:solidFill>
                <a:latin typeface="Arial"/>
                <a:ea typeface="Arial"/>
                <a:cs typeface="Arial"/>
                <a:sym typeface="Arial"/>
              </a:rPr>
              <a:t>makes us more efficient </a:t>
            </a:r>
            <a:r>
              <a:rPr lang="en-GB" b="0" i="0" dirty="0">
                <a:solidFill>
                  <a:srgbClr val="0B0C0C"/>
                </a:solidFill>
                <a:latin typeface="Arial"/>
                <a:ea typeface="Arial"/>
                <a:cs typeface="Arial"/>
                <a:sym typeface="Arial"/>
              </a:rPr>
              <a:t>- the more concisely and succinctly we write, the quicker and easier it is to get things done</a:t>
            </a:r>
            <a:endParaRPr dirty="0"/>
          </a:p>
          <a:p>
            <a:pPr marL="171450" marR="0" lvl="0" indent="-95250" algn="l" rtl="0">
              <a:lnSpc>
                <a:spcPct val="100000"/>
              </a:lnSpc>
              <a:spcBef>
                <a:spcPts val="0"/>
              </a:spcBef>
              <a:spcAft>
                <a:spcPts val="0"/>
              </a:spcAft>
              <a:buClr>
                <a:schemeClr val="dk1"/>
              </a:buClr>
              <a:buSzPts val="1200"/>
              <a:buFont typeface="Arial"/>
              <a:buNone/>
            </a:pPr>
            <a:endParaRPr b="0" i="0" dirty="0">
              <a:solidFill>
                <a:srgbClr val="0B0C0C"/>
              </a:solidFill>
              <a:latin typeface="Arial"/>
              <a:ea typeface="Arial"/>
              <a:cs typeface="Arial"/>
              <a:sym typeface="Arial"/>
            </a:endParaRPr>
          </a:p>
          <a:p>
            <a:pPr marL="171450" marR="0" lvl="0" indent="-171450" algn="l" rtl="0">
              <a:lnSpc>
                <a:spcPct val="100000"/>
              </a:lnSpc>
              <a:spcBef>
                <a:spcPts val="0"/>
              </a:spcBef>
              <a:spcAft>
                <a:spcPts val="0"/>
              </a:spcAft>
              <a:buClr>
                <a:srgbClr val="0B0C0C"/>
              </a:buClr>
              <a:buSzPts val="1200"/>
              <a:buFont typeface="Arial"/>
              <a:buChar char="•"/>
            </a:pPr>
            <a:r>
              <a:rPr lang="en-GB" b="0" i="0" dirty="0">
                <a:solidFill>
                  <a:srgbClr val="0B0C0C"/>
                </a:solidFill>
                <a:latin typeface="Arial"/>
                <a:ea typeface="Arial"/>
                <a:cs typeface="Arial"/>
                <a:sym typeface="Arial"/>
              </a:rPr>
              <a:t>It </a:t>
            </a:r>
            <a:r>
              <a:rPr lang="en-GB" b="1" i="0" dirty="0">
                <a:solidFill>
                  <a:srgbClr val="0B0C0C"/>
                </a:solidFill>
                <a:latin typeface="Arial"/>
                <a:ea typeface="Arial"/>
                <a:cs typeface="Arial"/>
                <a:sym typeface="Arial"/>
              </a:rPr>
              <a:t>helps us give better advice </a:t>
            </a:r>
            <a:r>
              <a:rPr lang="en-GB" b="0" i="0" dirty="0">
                <a:solidFill>
                  <a:srgbClr val="0B0C0C"/>
                </a:solidFill>
                <a:latin typeface="Arial"/>
                <a:ea typeface="Arial"/>
                <a:cs typeface="Arial"/>
                <a:sym typeface="Arial"/>
              </a:rPr>
              <a:t>by setting out information clearly for the busy senior people we work with</a:t>
            </a:r>
            <a:endParaRPr dirty="0"/>
          </a:p>
          <a:p>
            <a:pPr marL="171450" marR="0" lvl="0" indent="-95250" algn="l" rtl="0">
              <a:lnSpc>
                <a:spcPct val="100000"/>
              </a:lnSpc>
              <a:spcBef>
                <a:spcPts val="0"/>
              </a:spcBef>
              <a:spcAft>
                <a:spcPts val="0"/>
              </a:spcAft>
              <a:buClr>
                <a:schemeClr val="dk1"/>
              </a:buClr>
              <a:buSzPts val="1200"/>
              <a:buFont typeface="Arial"/>
              <a:buNone/>
            </a:pPr>
            <a:endParaRPr b="0" i="0" dirty="0">
              <a:solidFill>
                <a:srgbClr val="0B0C0C"/>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b="0" dirty="0"/>
              <a:t>The </a:t>
            </a:r>
            <a:r>
              <a:rPr lang="en-GB" b="1" dirty="0"/>
              <a:t>Civil Service Code </a:t>
            </a:r>
            <a:r>
              <a:rPr lang="en-GB" b="0" dirty="0"/>
              <a:t>says </a:t>
            </a:r>
            <a:r>
              <a:rPr lang="en-GB" dirty="0"/>
              <a:t>we must ‘</a:t>
            </a:r>
            <a:r>
              <a:rPr lang="en-GB" b="0" i="0" dirty="0">
                <a:solidFill>
                  <a:srgbClr val="0B0C0C"/>
                </a:solidFill>
                <a:latin typeface="Arial"/>
                <a:ea typeface="Arial"/>
                <a:cs typeface="Arial"/>
                <a:sym typeface="Arial"/>
              </a:rPr>
              <a:t>deal with the public and their affairs fairly, efficiently, promptly, effectively and sensitively’ – and writing in a clear, straightforward, human way helps us achieve that. </a:t>
            </a:r>
            <a:endParaRPr dirty="0"/>
          </a:p>
          <a:p>
            <a:pPr marL="171450" marR="0" lvl="0" indent="-95250" algn="l" rtl="0">
              <a:lnSpc>
                <a:spcPct val="100000"/>
              </a:lnSpc>
              <a:spcBef>
                <a:spcPts val="0"/>
              </a:spcBef>
              <a:spcAft>
                <a:spcPts val="0"/>
              </a:spcAft>
              <a:buClr>
                <a:schemeClr val="dk1"/>
              </a:buClr>
              <a:buSzPts val="1200"/>
              <a:buFont typeface="Arial"/>
              <a:buNone/>
            </a:pPr>
            <a:endParaRPr b="0" i="0" dirty="0">
              <a:solidFill>
                <a:srgbClr val="0B0C0C"/>
              </a:solidFill>
              <a:latin typeface="Arial"/>
              <a:ea typeface="Arial"/>
              <a:cs typeface="Arial"/>
              <a:sym typeface="Arial"/>
            </a:endParaRPr>
          </a:p>
          <a:p>
            <a:pPr marL="0" marR="0" lvl="0" indent="0" algn="l" rtl="0">
              <a:lnSpc>
                <a:spcPct val="100000"/>
              </a:lnSpc>
              <a:spcBef>
                <a:spcPts val="0"/>
              </a:spcBef>
              <a:spcAft>
                <a:spcPts val="0"/>
              </a:spcAft>
              <a:buClr>
                <a:srgbClr val="0B0C0C"/>
              </a:buClr>
              <a:buSzPts val="1200"/>
              <a:buFont typeface="Arial"/>
              <a:buNone/>
            </a:pPr>
            <a:r>
              <a:rPr lang="en-GB" b="0" i="0" dirty="0">
                <a:solidFill>
                  <a:srgbClr val="0B0C0C"/>
                </a:solidFill>
                <a:latin typeface="Arial"/>
                <a:ea typeface="Arial"/>
                <a:cs typeface="Arial"/>
                <a:sym typeface="Arial"/>
              </a:rPr>
              <a:t>And now I’ll hand over to [Presenter 2] to talk you through an example.</a:t>
            </a:r>
            <a:endParaRPr dirty="0"/>
          </a:p>
          <a:p>
            <a:pPr marL="0" lvl="0" indent="0" algn="l" rtl="0">
              <a:spcBef>
                <a:spcPts val="0"/>
              </a:spcBef>
              <a:spcAft>
                <a:spcPts val="0"/>
              </a:spcAft>
              <a:buNone/>
            </a:pPr>
            <a:endParaRPr dirty="0"/>
          </a:p>
        </p:txBody>
      </p:sp>
      <p:sp>
        <p:nvSpPr>
          <p:cNvPr id="198" name="Google Shape;19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Presenter 2</a:t>
            </a:r>
            <a:endParaRPr/>
          </a:p>
          <a:p>
            <a:pPr marL="0" lvl="0" indent="0" algn="l" rtl="0">
              <a:spcBef>
                <a:spcPts val="0"/>
              </a:spcBef>
              <a:spcAft>
                <a:spcPts val="0"/>
              </a:spcAft>
              <a:buNone/>
            </a:pPr>
            <a:endParaRPr/>
          </a:p>
          <a:p>
            <a:pPr marL="0" lvl="0" indent="0" algn="l" rtl="0">
              <a:spcBef>
                <a:spcPts val="0"/>
              </a:spcBef>
              <a:spcAft>
                <a:spcPts val="0"/>
              </a:spcAft>
              <a:buNone/>
            </a:pPr>
            <a:r>
              <a:rPr lang="en-GB"/>
              <a:t>We’re going to show you a piece of writing now – it’s a letter from a school to parents. </a:t>
            </a:r>
            <a:endParaRPr/>
          </a:p>
          <a:p>
            <a:pPr marL="0" lvl="0" indent="0" algn="l" rtl="0">
              <a:spcBef>
                <a:spcPts val="0"/>
              </a:spcBef>
              <a:spcAft>
                <a:spcPts val="0"/>
              </a:spcAft>
              <a:buNone/>
            </a:pPr>
            <a:endParaRPr/>
          </a:p>
          <a:p>
            <a:pPr marL="0" lvl="0" indent="0" algn="l" rtl="0">
              <a:spcBef>
                <a:spcPts val="0"/>
              </a:spcBef>
              <a:spcAft>
                <a:spcPts val="0"/>
              </a:spcAft>
              <a:buNone/>
            </a:pPr>
            <a:r>
              <a:rPr lang="en-GB"/>
              <a:t>It’s a really nice letter in lots of ways – the tone is warm, and the language is pretty clear and simple. </a:t>
            </a:r>
            <a:endParaRPr/>
          </a:p>
          <a:p>
            <a:pPr marL="0" lvl="0" indent="0" algn="l" rtl="0">
              <a:spcBef>
                <a:spcPts val="0"/>
              </a:spcBef>
              <a:spcAft>
                <a:spcPts val="0"/>
              </a:spcAft>
              <a:buNone/>
            </a:pPr>
            <a:endParaRPr/>
          </a:p>
          <a:p>
            <a:pPr marL="0" lvl="0" indent="0" algn="l" rtl="0">
              <a:spcBef>
                <a:spcPts val="0"/>
              </a:spcBef>
              <a:spcAft>
                <a:spcPts val="0"/>
              </a:spcAft>
              <a:buNone/>
            </a:pPr>
            <a:r>
              <a:rPr lang="en-GB"/>
              <a:t>But there’s one big thing wrong with it. Let’s take a look.</a:t>
            </a:r>
            <a:endParaRPr/>
          </a:p>
        </p:txBody>
      </p:sp>
      <p:sp>
        <p:nvSpPr>
          <p:cNvPr id="205" name="Google Shape;20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Presenter 2</a:t>
            </a:r>
            <a:endParaRPr/>
          </a:p>
          <a:p>
            <a:pPr marL="0" lvl="0" indent="0" algn="l" rtl="0">
              <a:spcBef>
                <a:spcPts val="0"/>
              </a:spcBef>
              <a:spcAft>
                <a:spcPts val="0"/>
              </a:spcAft>
              <a:buNone/>
            </a:pPr>
            <a:endParaRPr b="1"/>
          </a:p>
          <a:p>
            <a:pPr marL="0" lvl="0" indent="0" algn="l" rtl="0">
              <a:spcBef>
                <a:spcPts val="0"/>
              </a:spcBef>
              <a:spcAft>
                <a:spcPts val="0"/>
              </a:spcAft>
              <a:buNone/>
            </a:pPr>
            <a:r>
              <a:rPr lang="en-GB" b="0"/>
              <a:t>[Read full letter aloud]</a:t>
            </a:r>
            <a:endParaRPr/>
          </a:p>
          <a:p>
            <a:pPr marL="0" lvl="0" indent="0" algn="l" rtl="0">
              <a:spcBef>
                <a:spcPts val="0"/>
              </a:spcBef>
              <a:spcAft>
                <a:spcPts val="0"/>
              </a:spcAft>
              <a:buNone/>
            </a:pPr>
            <a:endParaRPr b="0"/>
          </a:p>
          <a:p>
            <a:pPr marL="0" lvl="0" indent="0" algn="l" rtl="0">
              <a:spcBef>
                <a:spcPts val="0"/>
              </a:spcBef>
              <a:spcAft>
                <a:spcPts val="0"/>
              </a:spcAft>
              <a:buNone/>
            </a:pPr>
            <a:r>
              <a:rPr lang="en-GB" b="0"/>
              <a:t>So what’s wrong with this letter?</a:t>
            </a:r>
            <a:endParaRPr/>
          </a:p>
          <a:p>
            <a:pPr marL="0" lvl="0" indent="0" algn="l" rtl="0">
              <a:spcBef>
                <a:spcPts val="0"/>
              </a:spcBef>
              <a:spcAft>
                <a:spcPts val="0"/>
              </a:spcAft>
              <a:buNone/>
            </a:pPr>
            <a:endParaRPr b="0"/>
          </a:p>
          <a:p>
            <a:pPr marL="0" lvl="0" indent="0" algn="l" rtl="0">
              <a:spcBef>
                <a:spcPts val="0"/>
              </a:spcBef>
              <a:spcAft>
                <a:spcPts val="0"/>
              </a:spcAft>
              <a:buNone/>
            </a:pPr>
            <a:r>
              <a:rPr lang="en-GB" b="0"/>
              <a:t>Imagine you’re a busy parent. You’ve got lots on your plate – a house to run, maybe a full-time job or other children to look after. You’re probably going to be skim-reading this. You’d be forgiven for thinking, ‘Oh, planting trees – that’s nice’, and not paying much attention.</a:t>
            </a:r>
            <a:endParaRPr/>
          </a:p>
          <a:p>
            <a:pPr marL="0" lvl="0" indent="0" algn="l" rtl="0">
              <a:spcBef>
                <a:spcPts val="0"/>
              </a:spcBef>
              <a:spcAft>
                <a:spcPts val="0"/>
              </a:spcAft>
              <a:buNone/>
            </a:pPr>
            <a:endParaRPr b="0"/>
          </a:p>
          <a:p>
            <a:pPr marL="0" lvl="0" indent="0" algn="l" rtl="0">
              <a:spcBef>
                <a:spcPts val="0"/>
              </a:spcBef>
              <a:spcAft>
                <a:spcPts val="0"/>
              </a:spcAft>
              <a:buNone/>
            </a:pPr>
            <a:r>
              <a:rPr lang="en-GB" b="0"/>
              <a:t>But there is one important piece of information in this letter – and it’s right at the end.</a:t>
            </a:r>
            <a:endParaRPr/>
          </a:p>
        </p:txBody>
      </p:sp>
      <p:sp>
        <p:nvSpPr>
          <p:cNvPr id="211" name="Google Shape;21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1"/>
        <p:cNvGrpSpPr/>
        <p:nvPr/>
      </p:nvGrpSpPr>
      <p:grpSpPr>
        <a:xfrm>
          <a:off x="0" y="0"/>
          <a:ext cx="0" cy="0"/>
          <a:chOff x="0" y="0"/>
          <a:chExt cx="0" cy="0"/>
        </a:xfrm>
      </p:grpSpPr>
      <p:sp>
        <p:nvSpPr>
          <p:cNvPr id="22" name="Google Shape;22;p39"/>
          <p:cNvSpPr/>
          <p:nvPr/>
        </p:nvSpPr>
        <p:spPr>
          <a:xfrm>
            <a:off x="7873068" y="5054367"/>
            <a:ext cx="4318932" cy="18036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3" name="Google Shape;23;p39"/>
          <p:cNvGrpSpPr/>
          <p:nvPr/>
        </p:nvGrpSpPr>
        <p:grpSpPr>
          <a:xfrm>
            <a:off x="8756811" y="5417273"/>
            <a:ext cx="3027202" cy="997901"/>
            <a:chOff x="8088704" y="5366158"/>
            <a:chExt cx="3695309" cy="1218139"/>
          </a:xfrm>
        </p:grpSpPr>
        <p:sp>
          <p:nvSpPr>
            <p:cNvPr id="24" name="Google Shape;24;p39"/>
            <p:cNvSpPr txBox="1"/>
            <p:nvPr/>
          </p:nvSpPr>
          <p:spPr>
            <a:xfrm>
              <a:off x="9444423" y="5366158"/>
              <a:ext cx="2339590" cy="3696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300"/>
                <a:buFont typeface="Arial"/>
                <a:buNone/>
              </a:pPr>
              <a:r>
                <a:rPr lang="en-GB" sz="1300" b="0" i="0" u="none" strike="noStrike" cap="none">
                  <a:solidFill>
                    <a:schemeClr val="dk1"/>
                  </a:solidFill>
                  <a:latin typeface="Arial"/>
                  <a:ea typeface="Arial"/>
                  <a:cs typeface="Arial"/>
                  <a:sym typeface="Arial"/>
                </a:rPr>
                <a:t>In partnership with:</a:t>
              </a:r>
              <a:endParaRPr/>
            </a:p>
          </p:txBody>
        </p:sp>
        <p:pic>
          <p:nvPicPr>
            <p:cNvPr id="25" name="Google Shape;25;p39" descr="WG_positive_40mm.jpg"/>
            <p:cNvPicPr preferRelativeResize="0"/>
            <p:nvPr/>
          </p:nvPicPr>
          <p:blipFill rotWithShape="1">
            <a:blip r:embed="rId2">
              <a:alphaModFix/>
            </a:blip>
            <a:srcRect/>
            <a:stretch/>
          </p:blipFill>
          <p:spPr>
            <a:xfrm>
              <a:off x="10974449" y="5819689"/>
              <a:ext cx="806070" cy="764608"/>
            </a:xfrm>
            <a:prstGeom prst="rect">
              <a:avLst/>
            </a:prstGeom>
            <a:noFill/>
            <a:ln>
              <a:noFill/>
            </a:ln>
          </p:spPr>
        </p:pic>
        <p:pic>
          <p:nvPicPr>
            <p:cNvPr id="26" name="Google Shape;26;p39" descr="image004.png"/>
            <p:cNvPicPr preferRelativeResize="0"/>
            <p:nvPr/>
          </p:nvPicPr>
          <p:blipFill rotWithShape="1">
            <a:blip r:embed="rId3">
              <a:alphaModFix/>
            </a:blip>
            <a:srcRect/>
            <a:stretch/>
          </p:blipFill>
          <p:spPr>
            <a:xfrm>
              <a:off x="8088704" y="6045615"/>
              <a:ext cx="2628138" cy="480060"/>
            </a:xfrm>
            <a:prstGeom prst="rect">
              <a:avLst/>
            </a:prstGeom>
            <a:noFill/>
            <a:ln>
              <a:noFill/>
            </a:ln>
          </p:spPr>
        </p:pic>
      </p:grpSp>
      <p:sp>
        <p:nvSpPr>
          <p:cNvPr id="27" name="Google Shape;27;p39"/>
          <p:cNvSpPr txBox="1">
            <a:spLocks noGrp="1"/>
          </p:cNvSpPr>
          <p:nvPr>
            <p:ph type="title"/>
          </p:nvPr>
        </p:nvSpPr>
        <p:spPr>
          <a:xfrm>
            <a:off x="6847839" y="2251727"/>
            <a:ext cx="4936173" cy="1325563"/>
          </a:xfrm>
          <a:prstGeom prst="rect">
            <a:avLst/>
          </a:prstGeom>
          <a:noFill/>
          <a:ln>
            <a:noFill/>
          </a:ln>
        </p:spPr>
        <p:txBody>
          <a:bodyPr spcFirstLastPara="1" wrap="square" lIns="91425" tIns="45700" rIns="91425" bIns="45700" anchor="b" anchorCtr="0">
            <a:noAutofit/>
          </a:bodyPr>
          <a:lstStyle>
            <a:lvl1pPr lvl="0" algn="r">
              <a:lnSpc>
                <a:spcPct val="90000"/>
              </a:lnSpc>
              <a:spcBef>
                <a:spcPts val="60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9"/>
          <p:cNvSpPr txBox="1">
            <a:spLocks noGrp="1"/>
          </p:cNvSpPr>
          <p:nvPr>
            <p:ph type="body" idx="1"/>
          </p:nvPr>
        </p:nvSpPr>
        <p:spPr>
          <a:xfrm>
            <a:off x="6861517" y="4340091"/>
            <a:ext cx="4922496" cy="47942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600"/>
              </a:spcBef>
              <a:spcAft>
                <a:spcPts val="0"/>
              </a:spcAft>
              <a:buSzPts val="2400"/>
              <a:buNone/>
              <a:defRPr sz="2400" i="0"/>
            </a:lvl1pPr>
            <a:lvl2pPr marL="914400" lvl="1" indent="-228600" algn="l">
              <a:lnSpc>
                <a:spcPct val="90000"/>
              </a:lnSpc>
              <a:spcBef>
                <a:spcPts val="500"/>
              </a:spcBef>
              <a:spcAft>
                <a:spcPts val="0"/>
              </a:spcAft>
              <a:buSzPts val="2400"/>
              <a:buNone/>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9"/>
          <p:cNvSpPr txBox="1">
            <a:spLocks noGrp="1"/>
          </p:cNvSpPr>
          <p:nvPr>
            <p:ph type="body" idx="2"/>
          </p:nvPr>
        </p:nvSpPr>
        <p:spPr>
          <a:xfrm>
            <a:off x="6861517" y="3825759"/>
            <a:ext cx="4922496" cy="47942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600"/>
              </a:spcBef>
              <a:spcAft>
                <a:spcPts val="0"/>
              </a:spcAft>
              <a:buSzPts val="2400"/>
              <a:buNone/>
              <a:defRPr sz="2400" b="1" i="0"/>
            </a:lvl1pPr>
            <a:lvl2pPr marL="914400" lvl="1" indent="-228600" algn="l">
              <a:lnSpc>
                <a:spcPct val="90000"/>
              </a:lnSpc>
              <a:spcBef>
                <a:spcPts val="500"/>
              </a:spcBef>
              <a:spcAft>
                <a:spcPts val="0"/>
              </a:spcAft>
              <a:buSzPts val="2400"/>
              <a:buNone/>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0" name="Google Shape;30;p39"/>
          <p:cNvGrpSpPr/>
          <p:nvPr/>
        </p:nvGrpSpPr>
        <p:grpSpPr>
          <a:xfrm>
            <a:off x="5385136" y="5911216"/>
            <a:ext cx="3160643" cy="518604"/>
            <a:chOff x="5273174" y="5914855"/>
            <a:chExt cx="3160643" cy="518604"/>
          </a:xfrm>
        </p:grpSpPr>
        <p:grpSp>
          <p:nvGrpSpPr>
            <p:cNvPr id="31" name="Google Shape;31;p39"/>
            <p:cNvGrpSpPr/>
            <p:nvPr/>
          </p:nvGrpSpPr>
          <p:grpSpPr>
            <a:xfrm>
              <a:off x="6734157" y="5914855"/>
              <a:ext cx="1699660" cy="518604"/>
              <a:chOff x="2626995" y="4850644"/>
              <a:chExt cx="2207895" cy="518604"/>
            </a:xfrm>
          </p:grpSpPr>
          <p:sp>
            <p:nvSpPr>
              <p:cNvPr id="32" name="Google Shape;32;p39"/>
              <p:cNvSpPr txBox="1"/>
              <p:nvPr/>
            </p:nvSpPr>
            <p:spPr>
              <a:xfrm>
                <a:off x="2682242" y="4850644"/>
                <a:ext cx="2152648" cy="51860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1400"/>
                  <a:buFont typeface="Arial"/>
                  <a:buNone/>
                </a:pPr>
                <a:r>
                  <a:rPr lang="en-GB" sz="1400" b="1" i="0" u="none" strike="noStrike" cap="none">
                    <a:solidFill>
                      <a:schemeClr val="dk1"/>
                    </a:solidFill>
                    <a:latin typeface="Arial"/>
                    <a:ea typeface="Arial"/>
                    <a:cs typeface="Arial"/>
                    <a:sym typeface="Arial"/>
                  </a:rPr>
                  <a:t>#CivilServiceLive</a:t>
                </a:r>
                <a:endParaRPr/>
              </a:p>
              <a:p>
                <a:pPr marL="0" marR="0" lvl="0" indent="0" algn="l" rtl="0">
                  <a:lnSpc>
                    <a:spcPct val="90000"/>
                  </a:lnSpc>
                  <a:spcBef>
                    <a:spcPts val="300"/>
                  </a:spcBef>
                  <a:spcAft>
                    <a:spcPts val="0"/>
                  </a:spcAft>
                  <a:buClr>
                    <a:schemeClr val="dk1"/>
                  </a:buClr>
                  <a:buSzPts val="1400"/>
                  <a:buFont typeface="Arial"/>
                  <a:buNone/>
                </a:pPr>
                <a:r>
                  <a:rPr lang="en-GB" sz="1400" b="1" i="0" u="none" strike="noStrike" cap="none">
                    <a:solidFill>
                      <a:schemeClr val="dk1"/>
                    </a:solidFill>
                    <a:latin typeface="Arial"/>
                    <a:ea typeface="Arial"/>
                    <a:cs typeface="Arial"/>
                    <a:sym typeface="Arial"/>
                  </a:rPr>
                  <a:t>@UKCivilService</a:t>
                </a:r>
                <a:endParaRPr/>
              </a:p>
            </p:txBody>
          </p:sp>
          <p:cxnSp>
            <p:nvCxnSpPr>
              <p:cNvPr id="33" name="Google Shape;33;p39"/>
              <p:cNvCxnSpPr/>
              <p:nvPr/>
            </p:nvCxnSpPr>
            <p:spPr>
              <a:xfrm>
                <a:off x="2626995" y="4885662"/>
                <a:ext cx="0" cy="441289"/>
              </a:xfrm>
              <a:prstGeom prst="straightConnector1">
                <a:avLst/>
              </a:prstGeom>
              <a:noFill/>
              <a:ln w="19050" cap="flat" cmpd="sng">
                <a:solidFill>
                  <a:schemeClr val="dk1"/>
                </a:solidFill>
                <a:prstDash val="solid"/>
                <a:miter lim="800000"/>
                <a:headEnd type="none" w="sm" len="sm"/>
                <a:tailEnd type="none" w="sm" len="sm"/>
              </a:ln>
            </p:spPr>
          </p:cxnSp>
        </p:grpSp>
        <p:pic>
          <p:nvPicPr>
            <p:cNvPr id="34" name="Google Shape;34;p39"/>
            <p:cNvPicPr preferRelativeResize="0"/>
            <p:nvPr/>
          </p:nvPicPr>
          <p:blipFill rotWithShape="1">
            <a:blip r:embed="rId4">
              <a:alphaModFix/>
            </a:blip>
            <a:srcRect/>
            <a:stretch/>
          </p:blipFill>
          <p:spPr>
            <a:xfrm>
              <a:off x="5273174" y="5914855"/>
              <a:ext cx="1305197" cy="452296"/>
            </a:xfrm>
            <a:prstGeom prst="rect">
              <a:avLst/>
            </a:prstGeom>
            <a:noFill/>
            <a:ln>
              <a:noFill/>
            </a:ln>
          </p:spPr>
        </p:pic>
      </p:grpSp>
      <p:pic>
        <p:nvPicPr>
          <p:cNvPr id="35" name="Google Shape;35;p39" descr="Diagram, logo&#10;&#10;Description automatically generated"/>
          <p:cNvPicPr preferRelativeResize="0"/>
          <p:nvPr/>
        </p:nvPicPr>
        <p:blipFill rotWithShape="1">
          <a:blip r:embed="rId5">
            <a:alphaModFix/>
          </a:blip>
          <a:srcRect/>
          <a:stretch/>
        </p:blipFill>
        <p:spPr>
          <a:xfrm>
            <a:off x="0" y="0"/>
            <a:ext cx="12191999"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Slide">
  <p:cSld name="Section Slide">
    <p:spTree>
      <p:nvGrpSpPr>
        <p:cNvPr id="1" name="Shape 95"/>
        <p:cNvGrpSpPr/>
        <p:nvPr/>
      </p:nvGrpSpPr>
      <p:grpSpPr>
        <a:xfrm>
          <a:off x="0" y="0"/>
          <a:ext cx="0" cy="0"/>
          <a:chOff x="0" y="0"/>
          <a:chExt cx="0" cy="0"/>
        </a:xfrm>
      </p:grpSpPr>
      <p:pic>
        <p:nvPicPr>
          <p:cNvPr id="96" name="Google Shape;96;p48" descr="Logo&#10;&#10;Description automatically generated"/>
          <p:cNvPicPr preferRelativeResize="0"/>
          <p:nvPr/>
        </p:nvPicPr>
        <p:blipFill rotWithShape="1">
          <a:blip r:embed="rId2">
            <a:alphaModFix/>
          </a:blip>
          <a:srcRect/>
          <a:stretch/>
        </p:blipFill>
        <p:spPr>
          <a:xfrm>
            <a:off x="0" y="0"/>
            <a:ext cx="12191999" cy="6858000"/>
          </a:xfrm>
          <a:prstGeom prst="rect">
            <a:avLst/>
          </a:prstGeom>
          <a:noFill/>
          <a:ln>
            <a:noFill/>
          </a:ln>
        </p:spPr>
      </p:pic>
      <p:sp>
        <p:nvSpPr>
          <p:cNvPr id="97" name="Google Shape;97;p48"/>
          <p:cNvSpPr txBox="1">
            <a:spLocks noGrp="1"/>
          </p:cNvSpPr>
          <p:nvPr>
            <p:ph type="title"/>
          </p:nvPr>
        </p:nvSpPr>
        <p:spPr>
          <a:xfrm>
            <a:off x="6045200" y="2994500"/>
            <a:ext cx="5738813" cy="1325563"/>
          </a:xfrm>
          <a:prstGeom prst="rect">
            <a:avLst/>
          </a:prstGeom>
          <a:noFill/>
          <a:ln>
            <a:noFill/>
          </a:ln>
        </p:spPr>
        <p:txBody>
          <a:bodyPr spcFirstLastPara="1" wrap="square" lIns="91425" tIns="45700" rIns="91425" bIns="45700" anchor="b" anchorCtr="0">
            <a:noAutofit/>
          </a:bodyPr>
          <a:lstStyle>
            <a:lvl1pPr lvl="0" algn="r">
              <a:lnSpc>
                <a:spcPct val="90000"/>
              </a:lnSpc>
              <a:spcBef>
                <a:spcPts val="60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48"/>
          <p:cNvSpPr>
            <a:spLocks noGrp="1"/>
          </p:cNvSpPr>
          <p:nvPr>
            <p:ph type="pic" idx="2"/>
          </p:nvPr>
        </p:nvSpPr>
        <p:spPr>
          <a:xfrm>
            <a:off x="407987" y="863917"/>
            <a:ext cx="5130165" cy="5130166"/>
          </a:xfrm>
          <a:prstGeom prst="rect">
            <a:avLst/>
          </a:prstGeom>
          <a:solidFill>
            <a:srgbClr val="F2F2F2"/>
          </a:solidFill>
          <a:ln>
            <a:noFill/>
          </a:ln>
        </p:spPr>
      </p:sp>
      <p:sp>
        <p:nvSpPr>
          <p:cNvPr id="99" name="Google Shape;99;p48"/>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8"/>
          <p:cNvSpPr txBox="1">
            <a:spLocks noGrp="1"/>
          </p:cNvSpPr>
          <p:nvPr>
            <p:ph type="ftr" idx="11"/>
          </p:nvPr>
        </p:nvSpPr>
        <p:spPr>
          <a:xfrm>
            <a:off x="2006599" y="6356350"/>
            <a:ext cx="590296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8"/>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and Graph Slide">
  <p:cSld name="Text and Graph Slide">
    <p:spTree>
      <p:nvGrpSpPr>
        <p:cNvPr id="1" name="Shape 102"/>
        <p:cNvGrpSpPr/>
        <p:nvPr/>
      </p:nvGrpSpPr>
      <p:grpSpPr>
        <a:xfrm>
          <a:off x="0" y="0"/>
          <a:ext cx="0" cy="0"/>
          <a:chOff x="0" y="0"/>
          <a:chExt cx="0" cy="0"/>
        </a:xfrm>
      </p:grpSpPr>
      <p:sp>
        <p:nvSpPr>
          <p:cNvPr id="103" name="Google Shape;103;p49"/>
          <p:cNvSpPr txBox="1">
            <a:spLocks noGrp="1"/>
          </p:cNvSpPr>
          <p:nvPr>
            <p:ph type="title"/>
          </p:nvPr>
        </p:nvSpPr>
        <p:spPr>
          <a:xfrm>
            <a:off x="411480" y="365125"/>
            <a:ext cx="9930500" cy="10610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60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49"/>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9"/>
          <p:cNvSpPr txBox="1">
            <a:spLocks noGrp="1"/>
          </p:cNvSpPr>
          <p:nvPr>
            <p:ph type="ftr" idx="11"/>
          </p:nvPr>
        </p:nvSpPr>
        <p:spPr>
          <a:xfrm>
            <a:off x="2006599" y="6356350"/>
            <a:ext cx="590296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9"/>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p49"/>
          <p:cNvSpPr txBox="1">
            <a:spLocks noGrp="1"/>
          </p:cNvSpPr>
          <p:nvPr>
            <p:ph type="body" idx="1"/>
          </p:nvPr>
        </p:nvSpPr>
        <p:spPr>
          <a:xfrm>
            <a:off x="407989" y="1690689"/>
            <a:ext cx="4690659" cy="440110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9"/>
          <p:cNvSpPr>
            <a:spLocks noGrp="1"/>
          </p:cNvSpPr>
          <p:nvPr>
            <p:ph type="chart" idx="2"/>
          </p:nvPr>
        </p:nvSpPr>
        <p:spPr>
          <a:xfrm>
            <a:off x="5208608" y="1690688"/>
            <a:ext cx="6575405" cy="44005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60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and Icon Slide">
  <p:cSld name="Text and Icon Slide">
    <p:spTree>
      <p:nvGrpSpPr>
        <p:cNvPr id="1" name="Shape 109"/>
        <p:cNvGrpSpPr/>
        <p:nvPr/>
      </p:nvGrpSpPr>
      <p:grpSpPr>
        <a:xfrm>
          <a:off x="0" y="0"/>
          <a:ext cx="0" cy="0"/>
          <a:chOff x="0" y="0"/>
          <a:chExt cx="0" cy="0"/>
        </a:xfrm>
      </p:grpSpPr>
      <p:sp>
        <p:nvSpPr>
          <p:cNvPr id="110" name="Google Shape;110;p50"/>
          <p:cNvSpPr txBox="1">
            <a:spLocks noGrp="1"/>
          </p:cNvSpPr>
          <p:nvPr>
            <p:ph type="title"/>
          </p:nvPr>
        </p:nvSpPr>
        <p:spPr>
          <a:xfrm>
            <a:off x="411480" y="365125"/>
            <a:ext cx="9930500" cy="10610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600"/>
              </a:spcBef>
              <a:spcAft>
                <a:spcPts val="0"/>
              </a:spcAft>
              <a:buClr>
                <a:schemeClr val="dk1"/>
              </a:buClr>
              <a:buSzPts val="3100"/>
              <a:buFont typeface="Arial"/>
              <a:buNone/>
              <a:defRPr sz="3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50"/>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50"/>
          <p:cNvSpPr txBox="1">
            <a:spLocks noGrp="1"/>
          </p:cNvSpPr>
          <p:nvPr>
            <p:ph type="ftr" idx="11"/>
          </p:nvPr>
        </p:nvSpPr>
        <p:spPr>
          <a:xfrm>
            <a:off x="2006599" y="6356350"/>
            <a:ext cx="590296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0"/>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14" name="Google Shape;114;p50"/>
          <p:cNvSpPr txBox="1">
            <a:spLocks noGrp="1"/>
          </p:cNvSpPr>
          <p:nvPr>
            <p:ph type="body" idx="1"/>
          </p:nvPr>
        </p:nvSpPr>
        <p:spPr>
          <a:xfrm>
            <a:off x="407988" y="1690688"/>
            <a:ext cx="4148939" cy="44005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5" name="Google Shape;115;p50"/>
          <p:cNvGrpSpPr/>
          <p:nvPr/>
        </p:nvGrpSpPr>
        <p:grpSpPr>
          <a:xfrm>
            <a:off x="4774876" y="1691323"/>
            <a:ext cx="2199640" cy="4399914"/>
            <a:chOff x="5430520" y="1691323"/>
            <a:chExt cx="2199640" cy="4399914"/>
          </a:xfrm>
        </p:grpSpPr>
        <p:sp>
          <p:nvSpPr>
            <p:cNvPr id="116" name="Google Shape;116;p50"/>
            <p:cNvSpPr/>
            <p:nvPr/>
          </p:nvSpPr>
          <p:spPr>
            <a:xfrm>
              <a:off x="5430520" y="2791142"/>
              <a:ext cx="2199640" cy="33000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7" name="Google Shape;117;p50"/>
            <p:cNvSpPr/>
            <p:nvPr/>
          </p:nvSpPr>
          <p:spPr>
            <a:xfrm>
              <a:off x="5430520" y="1691323"/>
              <a:ext cx="2199640" cy="2199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8" name="Google Shape;118;p50"/>
            <p:cNvSpPr/>
            <p:nvPr/>
          </p:nvSpPr>
          <p:spPr>
            <a:xfrm>
              <a:off x="5563735" y="1824537"/>
              <a:ext cx="1933209" cy="19332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19" name="Google Shape;119;p50"/>
          <p:cNvSpPr>
            <a:spLocks noGrp="1"/>
          </p:cNvSpPr>
          <p:nvPr>
            <p:ph type="pic" idx="2"/>
          </p:nvPr>
        </p:nvSpPr>
        <p:spPr>
          <a:xfrm>
            <a:off x="5126294" y="2043526"/>
            <a:ext cx="1493962" cy="1493962"/>
          </a:xfrm>
          <a:prstGeom prst="rect">
            <a:avLst/>
          </a:prstGeom>
          <a:solidFill>
            <a:schemeClr val="lt1"/>
          </a:solidFill>
          <a:ln>
            <a:noFill/>
          </a:ln>
        </p:spPr>
      </p:sp>
      <p:grpSp>
        <p:nvGrpSpPr>
          <p:cNvPr id="120" name="Google Shape;120;p50"/>
          <p:cNvGrpSpPr/>
          <p:nvPr/>
        </p:nvGrpSpPr>
        <p:grpSpPr>
          <a:xfrm>
            <a:off x="7192465" y="1691324"/>
            <a:ext cx="2199640" cy="4399914"/>
            <a:chOff x="5430520" y="1691323"/>
            <a:chExt cx="2199640" cy="4399914"/>
          </a:xfrm>
        </p:grpSpPr>
        <p:sp>
          <p:nvSpPr>
            <p:cNvPr id="121" name="Google Shape;121;p50"/>
            <p:cNvSpPr/>
            <p:nvPr/>
          </p:nvSpPr>
          <p:spPr>
            <a:xfrm>
              <a:off x="5430520" y="2791142"/>
              <a:ext cx="2199640" cy="330009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50"/>
            <p:cNvSpPr/>
            <p:nvPr/>
          </p:nvSpPr>
          <p:spPr>
            <a:xfrm>
              <a:off x="5430520" y="1691323"/>
              <a:ext cx="2199640" cy="219964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3" name="Google Shape;123;p50"/>
            <p:cNvSpPr/>
            <p:nvPr/>
          </p:nvSpPr>
          <p:spPr>
            <a:xfrm>
              <a:off x="5563735" y="1824537"/>
              <a:ext cx="1933209" cy="19332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4" name="Google Shape;124;p50"/>
          <p:cNvGrpSpPr/>
          <p:nvPr/>
        </p:nvGrpSpPr>
        <p:grpSpPr>
          <a:xfrm>
            <a:off x="9584372" y="1690688"/>
            <a:ext cx="2199640" cy="4399914"/>
            <a:chOff x="5430520" y="1691323"/>
            <a:chExt cx="2199640" cy="4399914"/>
          </a:xfrm>
        </p:grpSpPr>
        <p:sp>
          <p:nvSpPr>
            <p:cNvPr id="125" name="Google Shape;125;p50"/>
            <p:cNvSpPr/>
            <p:nvPr/>
          </p:nvSpPr>
          <p:spPr>
            <a:xfrm>
              <a:off x="5430520" y="2791142"/>
              <a:ext cx="2199640" cy="330009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6" name="Google Shape;126;p50"/>
            <p:cNvSpPr/>
            <p:nvPr/>
          </p:nvSpPr>
          <p:spPr>
            <a:xfrm>
              <a:off x="5430520" y="1691323"/>
              <a:ext cx="2199640" cy="219964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 name="Google Shape;127;p50"/>
            <p:cNvSpPr/>
            <p:nvPr/>
          </p:nvSpPr>
          <p:spPr>
            <a:xfrm>
              <a:off x="5563735" y="1824537"/>
              <a:ext cx="1933209" cy="19332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28" name="Google Shape;128;p50"/>
          <p:cNvSpPr>
            <a:spLocks noGrp="1"/>
          </p:cNvSpPr>
          <p:nvPr>
            <p:ph type="pic" idx="3"/>
          </p:nvPr>
        </p:nvSpPr>
        <p:spPr>
          <a:xfrm>
            <a:off x="7545303" y="2043526"/>
            <a:ext cx="1493962" cy="1493962"/>
          </a:xfrm>
          <a:prstGeom prst="rect">
            <a:avLst/>
          </a:prstGeom>
          <a:solidFill>
            <a:schemeClr val="lt1"/>
          </a:solidFill>
          <a:ln>
            <a:noFill/>
          </a:ln>
        </p:spPr>
      </p:sp>
      <p:sp>
        <p:nvSpPr>
          <p:cNvPr id="129" name="Google Shape;129;p50"/>
          <p:cNvSpPr>
            <a:spLocks noGrp="1"/>
          </p:cNvSpPr>
          <p:nvPr>
            <p:ph type="pic" idx="4"/>
          </p:nvPr>
        </p:nvSpPr>
        <p:spPr>
          <a:xfrm>
            <a:off x="9937210" y="2043525"/>
            <a:ext cx="1493962" cy="1493962"/>
          </a:xfrm>
          <a:prstGeom prst="rect">
            <a:avLst/>
          </a:prstGeom>
          <a:solidFill>
            <a:schemeClr val="lt1"/>
          </a:solidFill>
          <a:ln>
            <a:noFill/>
          </a:ln>
        </p:spPr>
      </p:sp>
      <p:sp>
        <p:nvSpPr>
          <p:cNvPr id="130" name="Google Shape;130;p50"/>
          <p:cNvSpPr txBox="1">
            <a:spLocks noGrp="1"/>
          </p:cNvSpPr>
          <p:nvPr>
            <p:ph type="body" idx="5"/>
          </p:nvPr>
        </p:nvSpPr>
        <p:spPr>
          <a:xfrm>
            <a:off x="4947920" y="3976735"/>
            <a:ext cx="1818640" cy="189066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600"/>
              </a:spcBef>
              <a:spcAft>
                <a:spcPts val="0"/>
              </a:spcAft>
              <a:buSzPts val="2400"/>
              <a:buNone/>
              <a:defRPr sz="2400">
                <a:solidFill>
                  <a:schemeClr val="lt1"/>
                </a:solidFill>
              </a:defRPr>
            </a:lvl1pPr>
            <a:lvl2pPr marL="914400" lvl="1" indent="-228600" algn="ctr">
              <a:lnSpc>
                <a:spcPct val="90000"/>
              </a:lnSpc>
              <a:spcBef>
                <a:spcPts val="500"/>
              </a:spcBef>
              <a:spcAft>
                <a:spcPts val="0"/>
              </a:spcAft>
              <a:buSzPts val="2400"/>
              <a:buNone/>
              <a:defRPr sz="2400">
                <a:solidFill>
                  <a:schemeClr val="lt1"/>
                </a:solidFill>
              </a:defRPr>
            </a:lvl2pPr>
            <a:lvl3pPr marL="1371600" lvl="2" indent="-228600" algn="ctr">
              <a:lnSpc>
                <a:spcPct val="90000"/>
              </a:lnSpc>
              <a:spcBef>
                <a:spcPts val="500"/>
              </a:spcBef>
              <a:spcAft>
                <a:spcPts val="0"/>
              </a:spcAft>
              <a:buSzPts val="1700"/>
              <a:buNone/>
              <a:defRPr sz="1700">
                <a:solidFill>
                  <a:schemeClr val="lt1"/>
                </a:solidFill>
              </a:defRPr>
            </a:lvl3pPr>
            <a:lvl4pPr marL="1828800" lvl="3" indent="-228600" algn="ctr">
              <a:lnSpc>
                <a:spcPct val="90000"/>
              </a:lnSpc>
              <a:spcBef>
                <a:spcPts val="500"/>
              </a:spcBef>
              <a:spcAft>
                <a:spcPts val="0"/>
              </a:spcAft>
              <a:buSzPts val="1700"/>
              <a:buNone/>
              <a:defRPr sz="1700">
                <a:solidFill>
                  <a:schemeClr val="lt1"/>
                </a:solidFill>
              </a:defRPr>
            </a:lvl4pPr>
            <a:lvl5pPr marL="2286000" lvl="4" indent="-228600" algn="ctr">
              <a:lnSpc>
                <a:spcPct val="90000"/>
              </a:lnSpc>
              <a:spcBef>
                <a:spcPts val="500"/>
              </a:spcBef>
              <a:spcAft>
                <a:spcPts val="0"/>
              </a:spcAft>
              <a:buSzPts val="1700"/>
              <a:buNone/>
              <a:defRPr sz="17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0"/>
          <p:cNvSpPr txBox="1">
            <a:spLocks noGrp="1"/>
          </p:cNvSpPr>
          <p:nvPr>
            <p:ph type="body" idx="6"/>
          </p:nvPr>
        </p:nvSpPr>
        <p:spPr>
          <a:xfrm>
            <a:off x="7382964" y="3980910"/>
            <a:ext cx="1818640" cy="189066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600"/>
              </a:spcBef>
              <a:spcAft>
                <a:spcPts val="0"/>
              </a:spcAft>
              <a:buSzPts val="2400"/>
              <a:buNone/>
              <a:defRPr sz="2400">
                <a:solidFill>
                  <a:schemeClr val="lt1"/>
                </a:solidFill>
              </a:defRPr>
            </a:lvl1pPr>
            <a:lvl2pPr marL="914400" lvl="1" indent="-228600" algn="ctr">
              <a:lnSpc>
                <a:spcPct val="90000"/>
              </a:lnSpc>
              <a:spcBef>
                <a:spcPts val="500"/>
              </a:spcBef>
              <a:spcAft>
                <a:spcPts val="0"/>
              </a:spcAft>
              <a:buSzPts val="2400"/>
              <a:buNone/>
              <a:defRPr sz="2400">
                <a:solidFill>
                  <a:schemeClr val="lt1"/>
                </a:solidFill>
              </a:defRPr>
            </a:lvl2pPr>
            <a:lvl3pPr marL="1371600" lvl="2" indent="-228600" algn="ctr">
              <a:lnSpc>
                <a:spcPct val="90000"/>
              </a:lnSpc>
              <a:spcBef>
                <a:spcPts val="500"/>
              </a:spcBef>
              <a:spcAft>
                <a:spcPts val="0"/>
              </a:spcAft>
              <a:buSzPts val="1700"/>
              <a:buNone/>
              <a:defRPr sz="1700">
                <a:solidFill>
                  <a:schemeClr val="lt1"/>
                </a:solidFill>
              </a:defRPr>
            </a:lvl3pPr>
            <a:lvl4pPr marL="1828800" lvl="3" indent="-228600" algn="ctr">
              <a:lnSpc>
                <a:spcPct val="90000"/>
              </a:lnSpc>
              <a:spcBef>
                <a:spcPts val="500"/>
              </a:spcBef>
              <a:spcAft>
                <a:spcPts val="0"/>
              </a:spcAft>
              <a:buSzPts val="1700"/>
              <a:buNone/>
              <a:defRPr sz="1700">
                <a:solidFill>
                  <a:schemeClr val="lt1"/>
                </a:solidFill>
              </a:defRPr>
            </a:lvl4pPr>
            <a:lvl5pPr marL="2286000" lvl="4" indent="-228600" algn="ctr">
              <a:lnSpc>
                <a:spcPct val="90000"/>
              </a:lnSpc>
              <a:spcBef>
                <a:spcPts val="500"/>
              </a:spcBef>
              <a:spcAft>
                <a:spcPts val="0"/>
              </a:spcAft>
              <a:buSzPts val="1700"/>
              <a:buNone/>
              <a:defRPr sz="17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0"/>
          <p:cNvSpPr txBox="1">
            <a:spLocks noGrp="1"/>
          </p:cNvSpPr>
          <p:nvPr>
            <p:ph type="body" idx="7"/>
          </p:nvPr>
        </p:nvSpPr>
        <p:spPr>
          <a:xfrm>
            <a:off x="9774871" y="3976734"/>
            <a:ext cx="1818640" cy="189066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600"/>
              </a:spcBef>
              <a:spcAft>
                <a:spcPts val="0"/>
              </a:spcAft>
              <a:buSzPts val="2400"/>
              <a:buNone/>
              <a:defRPr sz="2400">
                <a:solidFill>
                  <a:schemeClr val="lt1"/>
                </a:solidFill>
              </a:defRPr>
            </a:lvl1pPr>
            <a:lvl2pPr marL="914400" lvl="1" indent="-228600" algn="ctr">
              <a:lnSpc>
                <a:spcPct val="90000"/>
              </a:lnSpc>
              <a:spcBef>
                <a:spcPts val="500"/>
              </a:spcBef>
              <a:spcAft>
                <a:spcPts val="0"/>
              </a:spcAft>
              <a:buSzPts val="2400"/>
              <a:buNone/>
              <a:defRPr sz="2400">
                <a:solidFill>
                  <a:schemeClr val="lt1"/>
                </a:solidFill>
              </a:defRPr>
            </a:lvl2pPr>
            <a:lvl3pPr marL="1371600" lvl="2" indent="-228600" algn="ctr">
              <a:lnSpc>
                <a:spcPct val="90000"/>
              </a:lnSpc>
              <a:spcBef>
                <a:spcPts val="500"/>
              </a:spcBef>
              <a:spcAft>
                <a:spcPts val="0"/>
              </a:spcAft>
              <a:buSzPts val="1700"/>
              <a:buNone/>
              <a:defRPr sz="1700">
                <a:solidFill>
                  <a:schemeClr val="lt1"/>
                </a:solidFill>
              </a:defRPr>
            </a:lvl3pPr>
            <a:lvl4pPr marL="1828800" lvl="3" indent="-228600" algn="ctr">
              <a:lnSpc>
                <a:spcPct val="90000"/>
              </a:lnSpc>
              <a:spcBef>
                <a:spcPts val="500"/>
              </a:spcBef>
              <a:spcAft>
                <a:spcPts val="0"/>
              </a:spcAft>
              <a:buSzPts val="1700"/>
              <a:buNone/>
              <a:defRPr sz="1700">
                <a:solidFill>
                  <a:schemeClr val="lt1"/>
                </a:solidFill>
              </a:defRPr>
            </a:lvl4pPr>
            <a:lvl5pPr marL="2286000" lvl="4" indent="-228600" algn="ctr">
              <a:lnSpc>
                <a:spcPct val="90000"/>
              </a:lnSpc>
              <a:spcBef>
                <a:spcPts val="500"/>
              </a:spcBef>
              <a:spcAft>
                <a:spcPts val="0"/>
              </a:spcAft>
              <a:buSzPts val="1700"/>
              <a:buNone/>
              <a:defRPr sz="17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and Icon Slide_2">
  <p:cSld name="Text and Icon Slide_2">
    <p:spTree>
      <p:nvGrpSpPr>
        <p:cNvPr id="1" name="Shape 133"/>
        <p:cNvGrpSpPr/>
        <p:nvPr/>
      </p:nvGrpSpPr>
      <p:grpSpPr>
        <a:xfrm>
          <a:off x="0" y="0"/>
          <a:ext cx="0" cy="0"/>
          <a:chOff x="0" y="0"/>
          <a:chExt cx="0" cy="0"/>
        </a:xfrm>
      </p:grpSpPr>
      <p:sp>
        <p:nvSpPr>
          <p:cNvPr id="134" name="Google Shape;134;p51"/>
          <p:cNvSpPr txBox="1">
            <a:spLocks noGrp="1"/>
          </p:cNvSpPr>
          <p:nvPr>
            <p:ph type="title"/>
          </p:nvPr>
        </p:nvSpPr>
        <p:spPr>
          <a:xfrm>
            <a:off x="411480" y="365125"/>
            <a:ext cx="9930500" cy="10610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600"/>
              </a:spcBef>
              <a:spcAft>
                <a:spcPts val="0"/>
              </a:spcAft>
              <a:buClr>
                <a:schemeClr val="dk1"/>
              </a:buClr>
              <a:buSzPts val="3100"/>
              <a:buFont typeface="Arial"/>
              <a:buNone/>
              <a:defRPr sz="3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51"/>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51"/>
          <p:cNvSpPr txBox="1">
            <a:spLocks noGrp="1"/>
          </p:cNvSpPr>
          <p:nvPr>
            <p:ph type="ftr" idx="11"/>
          </p:nvPr>
        </p:nvSpPr>
        <p:spPr>
          <a:xfrm>
            <a:off x="2006599" y="6356350"/>
            <a:ext cx="590296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51"/>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38" name="Google Shape;138;p51"/>
          <p:cNvSpPr txBox="1">
            <a:spLocks noGrp="1"/>
          </p:cNvSpPr>
          <p:nvPr>
            <p:ph type="body" idx="1"/>
          </p:nvPr>
        </p:nvSpPr>
        <p:spPr>
          <a:xfrm>
            <a:off x="407988" y="1690688"/>
            <a:ext cx="9930500" cy="85947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228600" algn="l">
              <a:lnSpc>
                <a:spcPct val="90000"/>
              </a:lnSpc>
              <a:spcBef>
                <a:spcPts val="500"/>
              </a:spcBef>
              <a:spcAft>
                <a:spcPts val="0"/>
              </a:spcAft>
              <a:buSzPts val="2400"/>
              <a:buNone/>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9" name="Google Shape;139;p51"/>
          <p:cNvGrpSpPr/>
          <p:nvPr/>
        </p:nvGrpSpPr>
        <p:grpSpPr>
          <a:xfrm>
            <a:off x="715956" y="2841624"/>
            <a:ext cx="2399348" cy="2399348"/>
            <a:chOff x="5430520" y="1691323"/>
            <a:chExt cx="2199640" cy="2199640"/>
          </a:xfrm>
        </p:grpSpPr>
        <p:sp>
          <p:nvSpPr>
            <p:cNvPr id="140" name="Google Shape;140;p51"/>
            <p:cNvSpPr/>
            <p:nvPr/>
          </p:nvSpPr>
          <p:spPr>
            <a:xfrm>
              <a:off x="5430520" y="1691323"/>
              <a:ext cx="2199640" cy="2199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 name="Google Shape;141;p51"/>
            <p:cNvSpPr/>
            <p:nvPr/>
          </p:nvSpPr>
          <p:spPr>
            <a:xfrm>
              <a:off x="5563735" y="1824537"/>
              <a:ext cx="1933209" cy="19332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42" name="Google Shape;142;p51"/>
          <p:cNvSpPr>
            <a:spLocks noGrp="1"/>
          </p:cNvSpPr>
          <p:nvPr>
            <p:ph type="pic" idx="2"/>
          </p:nvPr>
        </p:nvSpPr>
        <p:spPr>
          <a:xfrm>
            <a:off x="1100828" y="3226495"/>
            <a:ext cx="1629601" cy="1629601"/>
          </a:xfrm>
          <a:prstGeom prst="rect">
            <a:avLst/>
          </a:prstGeom>
          <a:solidFill>
            <a:schemeClr val="lt1"/>
          </a:solidFill>
          <a:ln>
            <a:noFill/>
          </a:ln>
        </p:spPr>
      </p:sp>
      <p:grpSp>
        <p:nvGrpSpPr>
          <p:cNvPr id="143" name="Google Shape;143;p51"/>
          <p:cNvGrpSpPr/>
          <p:nvPr/>
        </p:nvGrpSpPr>
        <p:grpSpPr>
          <a:xfrm>
            <a:off x="3573306" y="2837706"/>
            <a:ext cx="2399348" cy="2399348"/>
            <a:chOff x="5430520" y="1691323"/>
            <a:chExt cx="2199640" cy="2199640"/>
          </a:xfrm>
        </p:grpSpPr>
        <p:sp>
          <p:nvSpPr>
            <p:cNvPr id="144" name="Google Shape;144;p51"/>
            <p:cNvSpPr/>
            <p:nvPr/>
          </p:nvSpPr>
          <p:spPr>
            <a:xfrm>
              <a:off x="5430520" y="1691323"/>
              <a:ext cx="2199640" cy="219964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 name="Google Shape;145;p51"/>
            <p:cNvSpPr/>
            <p:nvPr/>
          </p:nvSpPr>
          <p:spPr>
            <a:xfrm>
              <a:off x="5563735" y="1824537"/>
              <a:ext cx="1933209" cy="19332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46" name="Google Shape;146;p51"/>
          <p:cNvGrpSpPr/>
          <p:nvPr/>
        </p:nvGrpSpPr>
        <p:grpSpPr>
          <a:xfrm>
            <a:off x="6438590" y="2814720"/>
            <a:ext cx="2399348" cy="2399348"/>
            <a:chOff x="5430520" y="1691323"/>
            <a:chExt cx="2199640" cy="2199640"/>
          </a:xfrm>
        </p:grpSpPr>
        <p:sp>
          <p:nvSpPr>
            <p:cNvPr id="147" name="Google Shape;147;p51"/>
            <p:cNvSpPr/>
            <p:nvPr/>
          </p:nvSpPr>
          <p:spPr>
            <a:xfrm>
              <a:off x="5430520" y="1691323"/>
              <a:ext cx="2199640" cy="219964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 name="Google Shape;148;p51"/>
            <p:cNvSpPr/>
            <p:nvPr/>
          </p:nvSpPr>
          <p:spPr>
            <a:xfrm>
              <a:off x="5563735" y="1824537"/>
              <a:ext cx="1933209" cy="19332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49" name="Google Shape;149;p51"/>
          <p:cNvSpPr>
            <a:spLocks noGrp="1"/>
          </p:cNvSpPr>
          <p:nvPr>
            <p:ph type="pic" idx="3"/>
          </p:nvPr>
        </p:nvSpPr>
        <p:spPr>
          <a:xfrm>
            <a:off x="3945338" y="3210062"/>
            <a:ext cx="1629601" cy="1629601"/>
          </a:xfrm>
          <a:prstGeom prst="rect">
            <a:avLst/>
          </a:prstGeom>
          <a:solidFill>
            <a:schemeClr val="lt1"/>
          </a:solidFill>
          <a:ln>
            <a:noFill/>
          </a:ln>
        </p:spPr>
      </p:sp>
      <p:sp>
        <p:nvSpPr>
          <p:cNvPr id="150" name="Google Shape;150;p51"/>
          <p:cNvSpPr>
            <a:spLocks noGrp="1"/>
          </p:cNvSpPr>
          <p:nvPr>
            <p:ph type="pic" idx="4"/>
          </p:nvPr>
        </p:nvSpPr>
        <p:spPr>
          <a:xfrm>
            <a:off x="6829757" y="3208164"/>
            <a:ext cx="1629601" cy="1629601"/>
          </a:xfrm>
          <a:prstGeom prst="rect">
            <a:avLst/>
          </a:prstGeom>
          <a:solidFill>
            <a:schemeClr val="lt1"/>
          </a:solidFill>
          <a:ln>
            <a:noFill/>
          </a:ln>
        </p:spPr>
      </p:sp>
      <p:sp>
        <p:nvSpPr>
          <p:cNvPr id="151" name="Google Shape;151;p51"/>
          <p:cNvSpPr txBox="1">
            <a:spLocks noGrp="1"/>
          </p:cNvSpPr>
          <p:nvPr>
            <p:ph type="body" idx="5"/>
          </p:nvPr>
        </p:nvSpPr>
        <p:spPr>
          <a:xfrm>
            <a:off x="715956" y="5260421"/>
            <a:ext cx="2399348" cy="804464"/>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600"/>
              </a:spcBef>
              <a:spcAft>
                <a:spcPts val="0"/>
              </a:spcAft>
              <a:buSzPts val="1700"/>
              <a:buNone/>
              <a:defRPr sz="1700">
                <a:solidFill>
                  <a:schemeClr val="dk1"/>
                </a:solidFill>
              </a:defRPr>
            </a:lvl1pPr>
            <a:lvl2pPr marL="914400" lvl="1" indent="-228600" algn="ctr">
              <a:lnSpc>
                <a:spcPct val="90000"/>
              </a:lnSpc>
              <a:spcBef>
                <a:spcPts val="500"/>
              </a:spcBef>
              <a:spcAft>
                <a:spcPts val="0"/>
              </a:spcAft>
              <a:buSzPts val="1700"/>
              <a:buNone/>
              <a:defRPr sz="1700">
                <a:solidFill>
                  <a:schemeClr val="dk1"/>
                </a:solidFill>
              </a:defRPr>
            </a:lvl2pPr>
            <a:lvl3pPr marL="1371600" lvl="2" indent="-228600" algn="ctr">
              <a:lnSpc>
                <a:spcPct val="90000"/>
              </a:lnSpc>
              <a:spcBef>
                <a:spcPts val="500"/>
              </a:spcBef>
              <a:spcAft>
                <a:spcPts val="0"/>
              </a:spcAft>
              <a:buSzPts val="1700"/>
              <a:buNone/>
              <a:defRPr sz="1700">
                <a:solidFill>
                  <a:schemeClr val="lt1"/>
                </a:solidFill>
              </a:defRPr>
            </a:lvl3pPr>
            <a:lvl4pPr marL="1828800" lvl="3" indent="-228600" algn="ctr">
              <a:lnSpc>
                <a:spcPct val="90000"/>
              </a:lnSpc>
              <a:spcBef>
                <a:spcPts val="500"/>
              </a:spcBef>
              <a:spcAft>
                <a:spcPts val="0"/>
              </a:spcAft>
              <a:buSzPts val="1700"/>
              <a:buNone/>
              <a:defRPr sz="1700">
                <a:solidFill>
                  <a:schemeClr val="lt1"/>
                </a:solidFill>
              </a:defRPr>
            </a:lvl4pPr>
            <a:lvl5pPr marL="2286000" lvl="4" indent="-228600" algn="ctr">
              <a:lnSpc>
                <a:spcPct val="90000"/>
              </a:lnSpc>
              <a:spcBef>
                <a:spcPts val="500"/>
              </a:spcBef>
              <a:spcAft>
                <a:spcPts val="0"/>
              </a:spcAft>
              <a:buSzPts val="1700"/>
              <a:buNone/>
              <a:defRPr sz="17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1"/>
          <p:cNvSpPr txBox="1">
            <a:spLocks noGrp="1"/>
          </p:cNvSpPr>
          <p:nvPr>
            <p:ph type="body" idx="6"/>
          </p:nvPr>
        </p:nvSpPr>
        <p:spPr>
          <a:xfrm>
            <a:off x="3573306" y="5260421"/>
            <a:ext cx="2399348" cy="79991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600"/>
              </a:spcBef>
              <a:spcAft>
                <a:spcPts val="0"/>
              </a:spcAft>
              <a:buSzPts val="1700"/>
              <a:buNone/>
              <a:defRPr sz="1700">
                <a:solidFill>
                  <a:schemeClr val="dk1"/>
                </a:solidFill>
              </a:defRPr>
            </a:lvl1pPr>
            <a:lvl2pPr marL="914400" lvl="1" indent="-228600" algn="ctr">
              <a:lnSpc>
                <a:spcPct val="90000"/>
              </a:lnSpc>
              <a:spcBef>
                <a:spcPts val="500"/>
              </a:spcBef>
              <a:spcAft>
                <a:spcPts val="0"/>
              </a:spcAft>
              <a:buSzPts val="1700"/>
              <a:buNone/>
              <a:defRPr sz="1700">
                <a:solidFill>
                  <a:schemeClr val="dk1"/>
                </a:solidFill>
              </a:defRPr>
            </a:lvl2pPr>
            <a:lvl3pPr marL="1371600" lvl="2" indent="-228600" algn="ctr">
              <a:lnSpc>
                <a:spcPct val="90000"/>
              </a:lnSpc>
              <a:spcBef>
                <a:spcPts val="500"/>
              </a:spcBef>
              <a:spcAft>
                <a:spcPts val="0"/>
              </a:spcAft>
              <a:buSzPts val="1700"/>
              <a:buNone/>
              <a:defRPr sz="1700">
                <a:solidFill>
                  <a:schemeClr val="lt1"/>
                </a:solidFill>
              </a:defRPr>
            </a:lvl3pPr>
            <a:lvl4pPr marL="1828800" lvl="3" indent="-228600" algn="ctr">
              <a:lnSpc>
                <a:spcPct val="90000"/>
              </a:lnSpc>
              <a:spcBef>
                <a:spcPts val="500"/>
              </a:spcBef>
              <a:spcAft>
                <a:spcPts val="0"/>
              </a:spcAft>
              <a:buSzPts val="1700"/>
              <a:buNone/>
              <a:defRPr sz="1700">
                <a:solidFill>
                  <a:schemeClr val="lt1"/>
                </a:solidFill>
              </a:defRPr>
            </a:lvl4pPr>
            <a:lvl5pPr marL="2286000" lvl="4" indent="-228600" algn="ctr">
              <a:lnSpc>
                <a:spcPct val="90000"/>
              </a:lnSpc>
              <a:spcBef>
                <a:spcPts val="500"/>
              </a:spcBef>
              <a:spcAft>
                <a:spcPts val="0"/>
              </a:spcAft>
              <a:buSzPts val="1700"/>
              <a:buNone/>
              <a:defRPr sz="17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1"/>
          <p:cNvSpPr txBox="1">
            <a:spLocks noGrp="1"/>
          </p:cNvSpPr>
          <p:nvPr>
            <p:ph type="body" idx="7"/>
          </p:nvPr>
        </p:nvSpPr>
        <p:spPr>
          <a:xfrm>
            <a:off x="6438590" y="5233895"/>
            <a:ext cx="2399348" cy="79991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600"/>
              </a:spcBef>
              <a:spcAft>
                <a:spcPts val="0"/>
              </a:spcAft>
              <a:buSzPts val="1700"/>
              <a:buNone/>
              <a:defRPr sz="1700">
                <a:solidFill>
                  <a:schemeClr val="dk1"/>
                </a:solidFill>
              </a:defRPr>
            </a:lvl1pPr>
            <a:lvl2pPr marL="914400" lvl="1" indent="-228600" algn="ctr">
              <a:lnSpc>
                <a:spcPct val="90000"/>
              </a:lnSpc>
              <a:spcBef>
                <a:spcPts val="500"/>
              </a:spcBef>
              <a:spcAft>
                <a:spcPts val="0"/>
              </a:spcAft>
              <a:buSzPts val="1700"/>
              <a:buNone/>
              <a:defRPr sz="1700">
                <a:solidFill>
                  <a:schemeClr val="dk1"/>
                </a:solidFill>
              </a:defRPr>
            </a:lvl2pPr>
            <a:lvl3pPr marL="1371600" lvl="2" indent="-228600" algn="ctr">
              <a:lnSpc>
                <a:spcPct val="90000"/>
              </a:lnSpc>
              <a:spcBef>
                <a:spcPts val="500"/>
              </a:spcBef>
              <a:spcAft>
                <a:spcPts val="0"/>
              </a:spcAft>
              <a:buSzPts val="1700"/>
              <a:buNone/>
              <a:defRPr sz="1700">
                <a:solidFill>
                  <a:schemeClr val="lt1"/>
                </a:solidFill>
              </a:defRPr>
            </a:lvl3pPr>
            <a:lvl4pPr marL="1828800" lvl="3" indent="-228600" algn="ctr">
              <a:lnSpc>
                <a:spcPct val="90000"/>
              </a:lnSpc>
              <a:spcBef>
                <a:spcPts val="500"/>
              </a:spcBef>
              <a:spcAft>
                <a:spcPts val="0"/>
              </a:spcAft>
              <a:buSzPts val="1700"/>
              <a:buNone/>
              <a:defRPr sz="1700">
                <a:solidFill>
                  <a:schemeClr val="lt1"/>
                </a:solidFill>
              </a:defRPr>
            </a:lvl4pPr>
            <a:lvl5pPr marL="2286000" lvl="4" indent="-228600" algn="ctr">
              <a:lnSpc>
                <a:spcPct val="90000"/>
              </a:lnSpc>
              <a:spcBef>
                <a:spcPts val="500"/>
              </a:spcBef>
              <a:spcAft>
                <a:spcPts val="0"/>
              </a:spcAft>
              <a:buSzPts val="1700"/>
              <a:buNone/>
              <a:defRPr sz="17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4" name="Google Shape;154;p51"/>
          <p:cNvGrpSpPr/>
          <p:nvPr/>
        </p:nvGrpSpPr>
        <p:grpSpPr>
          <a:xfrm>
            <a:off x="9303874" y="2814720"/>
            <a:ext cx="2399348" cy="2399348"/>
            <a:chOff x="5430520" y="1691323"/>
            <a:chExt cx="2199640" cy="2199640"/>
          </a:xfrm>
        </p:grpSpPr>
        <p:sp>
          <p:nvSpPr>
            <p:cNvPr id="155" name="Google Shape;155;p51"/>
            <p:cNvSpPr/>
            <p:nvPr/>
          </p:nvSpPr>
          <p:spPr>
            <a:xfrm>
              <a:off x="5430520" y="1691323"/>
              <a:ext cx="2199640" cy="219964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 name="Google Shape;156;p51"/>
            <p:cNvSpPr/>
            <p:nvPr/>
          </p:nvSpPr>
          <p:spPr>
            <a:xfrm>
              <a:off x="5563735" y="1824537"/>
              <a:ext cx="1933209" cy="19332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57" name="Google Shape;157;p51"/>
          <p:cNvSpPr>
            <a:spLocks noGrp="1"/>
          </p:cNvSpPr>
          <p:nvPr>
            <p:ph type="pic" idx="8"/>
          </p:nvPr>
        </p:nvSpPr>
        <p:spPr>
          <a:xfrm>
            <a:off x="9695041" y="3208164"/>
            <a:ext cx="1629601" cy="1629601"/>
          </a:xfrm>
          <a:prstGeom prst="rect">
            <a:avLst/>
          </a:prstGeom>
          <a:solidFill>
            <a:schemeClr val="lt1"/>
          </a:solidFill>
          <a:ln>
            <a:noFill/>
          </a:ln>
        </p:spPr>
      </p:sp>
      <p:sp>
        <p:nvSpPr>
          <p:cNvPr id="158" name="Google Shape;158;p51"/>
          <p:cNvSpPr txBox="1">
            <a:spLocks noGrp="1"/>
          </p:cNvSpPr>
          <p:nvPr>
            <p:ph type="body" idx="9"/>
          </p:nvPr>
        </p:nvSpPr>
        <p:spPr>
          <a:xfrm>
            <a:off x="9303874" y="5233895"/>
            <a:ext cx="2399348" cy="79991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600"/>
              </a:spcBef>
              <a:spcAft>
                <a:spcPts val="0"/>
              </a:spcAft>
              <a:buSzPts val="1700"/>
              <a:buNone/>
              <a:defRPr sz="1700">
                <a:solidFill>
                  <a:schemeClr val="dk1"/>
                </a:solidFill>
              </a:defRPr>
            </a:lvl1pPr>
            <a:lvl2pPr marL="914400" lvl="1" indent="-228600" algn="ctr">
              <a:lnSpc>
                <a:spcPct val="90000"/>
              </a:lnSpc>
              <a:spcBef>
                <a:spcPts val="500"/>
              </a:spcBef>
              <a:spcAft>
                <a:spcPts val="0"/>
              </a:spcAft>
              <a:buSzPts val="1700"/>
              <a:buNone/>
              <a:defRPr sz="1700">
                <a:solidFill>
                  <a:schemeClr val="dk1"/>
                </a:solidFill>
              </a:defRPr>
            </a:lvl2pPr>
            <a:lvl3pPr marL="1371600" lvl="2" indent="-228600" algn="ctr">
              <a:lnSpc>
                <a:spcPct val="90000"/>
              </a:lnSpc>
              <a:spcBef>
                <a:spcPts val="500"/>
              </a:spcBef>
              <a:spcAft>
                <a:spcPts val="0"/>
              </a:spcAft>
              <a:buSzPts val="1700"/>
              <a:buNone/>
              <a:defRPr sz="1700">
                <a:solidFill>
                  <a:schemeClr val="lt1"/>
                </a:solidFill>
              </a:defRPr>
            </a:lvl3pPr>
            <a:lvl4pPr marL="1828800" lvl="3" indent="-228600" algn="ctr">
              <a:lnSpc>
                <a:spcPct val="90000"/>
              </a:lnSpc>
              <a:spcBef>
                <a:spcPts val="500"/>
              </a:spcBef>
              <a:spcAft>
                <a:spcPts val="0"/>
              </a:spcAft>
              <a:buSzPts val="1700"/>
              <a:buNone/>
              <a:defRPr sz="1700">
                <a:solidFill>
                  <a:schemeClr val="lt1"/>
                </a:solidFill>
              </a:defRPr>
            </a:lvl4pPr>
            <a:lvl5pPr marL="2286000" lvl="4" indent="-228600" algn="ctr">
              <a:lnSpc>
                <a:spcPct val="90000"/>
              </a:lnSpc>
              <a:spcBef>
                <a:spcPts val="500"/>
              </a:spcBef>
              <a:spcAft>
                <a:spcPts val="0"/>
              </a:spcAft>
              <a:buSzPts val="1700"/>
              <a:buNone/>
              <a:defRPr sz="17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59"/>
        <p:cNvGrpSpPr/>
        <p:nvPr/>
      </p:nvGrpSpPr>
      <p:grpSpPr>
        <a:xfrm>
          <a:off x="0" y="0"/>
          <a:ext cx="0" cy="0"/>
          <a:chOff x="0" y="0"/>
          <a:chExt cx="0" cy="0"/>
        </a:xfrm>
      </p:grpSpPr>
      <p:sp>
        <p:nvSpPr>
          <p:cNvPr id="160" name="Google Shape;160;p52"/>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52"/>
          <p:cNvSpPr txBox="1">
            <a:spLocks noGrp="1"/>
          </p:cNvSpPr>
          <p:nvPr>
            <p:ph type="ftr" idx="11"/>
          </p:nvPr>
        </p:nvSpPr>
        <p:spPr>
          <a:xfrm>
            <a:off x="2006599" y="6356350"/>
            <a:ext cx="590296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52"/>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CC96-3817-46AD-9145-03419114EC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9CC769-708B-4859-BABF-1D766175A6CD}"/>
              </a:ext>
            </a:extLst>
          </p:cNvPr>
          <p:cNvSpPr>
            <a:spLocks noGrp="1"/>
          </p:cNvSpPr>
          <p:nvPr>
            <p:ph type="dt" sz="half" idx="10"/>
          </p:nvPr>
        </p:nvSpPr>
        <p:spPr/>
        <p:txBody>
          <a:bodyPr/>
          <a:lstStyle/>
          <a:p>
            <a:fld id="{5CCE9974-2DC8-4DAC-AF74-03E2FF77F262}" type="datetime1">
              <a:rPr lang="en-GB" smtClean="0"/>
              <a:t>17/07/2023</a:t>
            </a:fld>
            <a:endParaRPr lang="en-GB"/>
          </a:p>
        </p:txBody>
      </p:sp>
      <p:sp>
        <p:nvSpPr>
          <p:cNvPr id="4" name="Footer Placeholder 3">
            <a:extLst>
              <a:ext uri="{FF2B5EF4-FFF2-40B4-BE49-F238E27FC236}">
                <a16:creationId xmlns:a16="http://schemas.microsoft.com/office/drawing/2014/main" id="{D5ED3825-2B7F-411A-89BA-BA64D67AE49B}"/>
              </a:ext>
            </a:extLst>
          </p:cNvPr>
          <p:cNvSpPr>
            <a:spLocks noGrp="1"/>
          </p:cNvSpPr>
          <p:nvPr>
            <p:ph type="ftr" sz="quarter" idx="11"/>
          </p:nvPr>
        </p:nvSpPr>
        <p:spPr/>
        <p:txBody>
          <a:bodyPr/>
          <a:lstStyle/>
          <a:p>
            <a:r>
              <a:rPr lang="en-GB"/>
              <a:t>Presentation Title Here</a:t>
            </a:r>
          </a:p>
        </p:txBody>
      </p:sp>
      <p:sp>
        <p:nvSpPr>
          <p:cNvPr id="5" name="Slide Number Placeholder 4">
            <a:extLst>
              <a:ext uri="{FF2B5EF4-FFF2-40B4-BE49-F238E27FC236}">
                <a16:creationId xmlns:a16="http://schemas.microsoft.com/office/drawing/2014/main" id="{1020606E-EB54-4F5A-9AE3-F1EBE23B0C09}"/>
              </a:ext>
            </a:extLst>
          </p:cNvPr>
          <p:cNvSpPr>
            <a:spLocks noGrp="1"/>
          </p:cNvSpPr>
          <p:nvPr>
            <p:ph type="sldNum" sz="quarter" idx="12"/>
          </p:nvPr>
        </p:nvSpPr>
        <p:spPr/>
        <p:txBody>
          <a:bodyPr/>
          <a:lstStyle/>
          <a:p>
            <a:fld id="{8830C921-2C29-4BA0-AE9C-E05DF8ECBB1F}" type="slidenum">
              <a:rPr lang="en-GB" smtClean="0"/>
              <a:pPr/>
              <a:t>‹#›</a:t>
            </a:fld>
            <a:endParaRPr lang="en-GB"/>
          </a:p>
        </p:txBody>
      </p:sp>
      <p:sp>
        <p:nvSpPr>
          <p:cNvPr id="8" name="Text Placeholder 7">
            <a:extLst>
              <a:ext uri="{FF2B5EF4-FFF2-40B4-BE49-F238E27FC236}">
                <a16:creationId xmlns:a16="http://schemas.microsoft.com/office/drawing/2014/main" id="{B456F05D-8634-4A57-9C35-E544D7B5DFCE}"/>
              </a:ext>
            </a:extLst>
          </p:cNvPr>
          <p:cNvSpPr>
            <a:spLocks noGrp="1"/>
          </p:cNvSpPr>
          <p:nvPr>
            <p:ph type="body" sz="quarter" idx="13"/>
          </p:nvPr>
        </p:nvSpPr>
        <p:spPr>
          <a:xfrm>
            <a:off x="407988" y="1690689"/>
            <a:ext cx="11376025" cy="44011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57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p:cSld name="Text Slide">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411480" y="365125"/>
            <a:ext cx="9930500" cy="10610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60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0"/>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0"/>
          <p:cNvSpPr txBox="1">
            <a:spLocks noGrp="1"/>
          </p:cNvSpPr>
          <p:nvPr>
            <p:ph type="ftr" idx="11"/>
          </p:nvPr>
        </p:nvSpPr>
        <p:spPr>
          <a:xfrm>
            <a:off x="2006599" y="6356350"/>
            <a:ext cx="590296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0"/>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1" name="Google Shape;41;p40"/>
          <p:cNvSpPr txBox="1">
            <a:spLocks noGrp="1"/>
          </p:cNvSpPr>
          <p:nvPr>
            <p:ph type="body" idx="1"/>
          </p:nvPr>
        </p:nvSpPr>
        <p:spPr>
          <a:xfrm>
            <a:off x="407988" y="1690689"/>
            <a:ext cx="11376025" cy="440110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 and Text Slide">
  <p:cSld name="Image and Text Slide">
    <p:spTree>
      <p:nvGrpSpPr>
        <p:cNvPr id="1" name="Shape 42"/>
        <p:cNvGrpSpPr/>
        <p:nvPr/>
      </p:nvGrpSpPr>
      <p:grpSpPr>
        <a:xfrm>
          <a:off x="0" y="0"/>
          <a:ext cx="0" cy="0"/>
          <a:chOff x="0" y="0"/>
          <a:chExt cx="0" cy="0"/>
        </a:xfrm>
      </p:grpSpPr>
      <p:pic>
        <p:nvPicPr>
          <p:cNvPr id="43" name="Google Shape;43;p41" descr="A picture containing text, aircraft, vector graphics&#10;&#10;Description automatically generated"/>
          <p:cNvPicPr preferRelativeResize="0"/>
          <p:nvPr/>
        </p:nvPicPr>
        <p:blipFill rotWithShape="1">
          <a:blip r:embed="rId2">
            <a:alphaModFix/>
          </a:blip>
          <a:srcRect/>
          <a:stretch/>
        </p:blipFill>
        <p:spPr>
          <a:xfrm>
            <a:off x="0" y="0"/>
            <a:ext cx="12191999" cy="6858000"/>
          </a:xfrm>
          <a:prstGeom prst="rect">
            <a:avLst/>
          </a:prstGeom>
          <a:noFill/>
          <a:ln>
            <a:noFill/>
          </a:ln>
        </p:spPr>
      </p:pic>
      <p:sp>
        <p:nvSpPr>
          <p:cNvPr id="44" name="Google Shape;44;p41"/>
          <p:cNvSpPr txBox="1">
            <a:spLocks noGrp="1"/>
          </p:cNvSpPr>
          <p:nvPr>
            <p:ph type="title"/>
          </p:nvPr>
        </p:nvSpPr>
        <p:spPr>
          <a:xfrm>
            <a:off x="411480" y="365125"/>
            <a:ext cx="6385560" cy="10610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600"/>
              </a:spcBef>
              <a:spcAft>
                <a:spcPts val="0"/>
              </a:spcAft>
              <a:buClr>
                <a:schemeClr val="dk1"/>
              </a:buClr>
              <a:buSzPts val="3100"/>
              <a:buFont typeface="Arial"/>
              <a:buNone/>
              <a:defRPr sz="3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1"/>
          <p:cNvSpPr>
            <a:spLocks noGrp="1"/>
          </p:cNvSpPr>
          <p:nvPr>
            <p:ph type="pic" idx="2"/>
          </p:nvPr>
        </p:nvSpPr>
        <p:spPr>
          <a:xfrm>
            <a:off x="6096000" y="869629"/>
            <a:ext cx="5055552" cy="5055553"/>
          </a:xfrm>
          <a:prstGeom prst="rect">
            <a:avLst/>
          </a:prstGeom>
          <a:solidFill>
            <a:srgbClr val="F2F2F2"/>
          </a:solidFill>
          <a:ln>
            <a:noFill/>
          </a:ln>
        </p:spPr>
      </p:sp>
      <p:sp>
        <p:nvSpPr>
          <p:cNvPr id="46" name="Google Shape;46;p41"/>
          <p:cNvSpPr txBox="1">
            <a:spLocks noGrp="1"/>
          </p:cNvSpPr>
          <p:nvPr>
            <p:ph type="body" idx="1"/>
          </p:nvPr>
        </p:nvSpPr>
        <p:spPr>
          <a:xfrm>
            <a:off x="407988" y="1690688"/>
            <a:ext cx="5367337" cy="440055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600"/>
              </a:spcBef>
              <a:spcAft>
                <a:spcPts val="0"/>
              </a:spcAft>
              <a:buSzPts val="2400"/>
              <a:buChar char="•"/>
              <a:defRPr sz="2400"/>
            </a:lvl1pPr>
            <a:lvl2pPr marL="914400" lvl="1" indent="-381000" algn="l">
              <a:lnSpc>
                <a:spcPct val="90000"/>
              </a:lnSpc>
              <a:spcBef>
                <a:spcPts val="500"/>
              </a:spcBef>
              <a:spcAft>
                <a:spcPts val="0"/>
              </a:spcAft>
              <a:buSzPts val="2400"/>
              <a:buChar char="•"/>
              <a:defRPr sz="2400"/>
            </a:lvl2pPr>
            <a:lvl3pPr marL="1371600" lvl="2" indent="-381000" algn="l">
              <a:lnSpc>
                <a:spcPct val="90000"/>
              </a:lnSpc>
              <a:spcBef>
                <a:spcPts val="500"/>
              </a:spcBef>
              <a:spcAft>
                <a:spcPts val="0"/>
              </a:spcAft>
              <a:buSzPts val="2400"/>
              <a:buChar char="•"/>
              <a:defRPr sz="2400"/>
            </a:lvl3pPr>
            <a:lvl4pPr marL="1828800" lvl="3" indent="-381000" algn="l">
              <a:lnSpc>
                <a:spcPct val="90000"/>
              </a:lnSpc>
              <a:spcBef>
                <a:spcPts val="500"/>
              </a:spcBef>
              <a:spcAft>
                <a:spcPts val="0"/>
              </a:spcAft>
              <a:buSzPts val="2400"/>
              <a:buChar char="•"/>
              <a:defRPr sz="2400"/>
            </a:lvl4pPr>
            <a:lvl5pPr marL="2286000" lvl="4" indent="-381000" algn="l">
              <a:lnSpc>
                <a:spcPct val="90000"/>
              </a:lnSpc>
              <a:spcBef>
                <a:spcPts val="500"/>
              </a:spcBef>
              <a:spcAft>
                <a:spcPts val="0"/>
              </a:spcAft>
              <a:buSzPts val="2400"/>
              <a:buChar char="•"/>
              <a:defRPr sz="2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1"/>
          <p:cNvSpPr txBox="1">
            <a:spLocks noGrp="1"/>
          </p:cNvSpPr>
          <p:nvPr>
            <p:ph type="dt" idx="10"/>
          </p:nvPr>
        </p:nvSpPr>
        <p:spPr>
          <a:xfrm>
            <a:off x="411480" y="6356350"/>
            <a:ext cx="102108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1"/>
          <p:cNvSpPr txBox="1">
            <a:spLocks noGrp="1"/>
          </p:cNvSpPr>
          <p:nvPr>
            <p:ph type="ftr" idx="11"/>
          </p:nvPr>
        </p:nvSpPr>
        <p:spPr>
          <a:xfrm>
            <a:off x="1432561" y="6356350"/>
            <a:ext cx="391159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1"/>
          <p:cNvSpPr txBox="1">
            <a:spLocks noGrp="1"/>
          </p:cNvSpPr>
          <p:nvPr>
            <p:ph type="sldNum" idx="12"/>
          </p:nvPr>
        </p:nvSpPr>
        <p:spPr>
          <a:xfrm>
            <a:off x="5344159" y="6356350"/>
            <a:ext cx="4311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50" name="Google Shape;50;p41"/>
          <p:cNvGrpSpPr/>
          <p:nvPr/>
        </p:nvGrpSpPr>
        <p:grpSpPr>
          <a:xfrm>
            <a:off x="10509843" y="6281184"/>
            <a:ext cx="1599000" cy="501676"/>
            <a:chOff x="2644310" y="4850644"/>
            <a:chExt cx="2506115" cy="786278"/>
          </a:xfrm>
        </p:grpSpPr>
        <p:sp>
          <p:nvSpPr>
            <p:cNvPr id="51" name="Google Shape;51;p41"/>
            <p:cNvSpPr txBox="1"/>
            <p:nvPr/>
          </p:nvSpPr>
          <p:spPr>
            <a:xfrm>
              <a:off x="2682240" y="4850644"/>
              <a:ext cx="2468185" cy="78627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lt1"/>
                </a:buClr>
                <a:buSzPts val="1200"/>
                <a:buFont typeface="Arial"/>
                <a:buNone/>
              </a:pPr>
              <a:r>
                <a:rPr lang="en-GB" sz="1200" b="1" i="0" u="none" strike="noStrike" cap="none">
                  <a:solidFill>
                    <a:schemeClr val="lt1"/>
                  </a:solidFill>
                  <a:latin typeface="Arial"/>
                  <a:ea typeface="Arial"/>
                  <a:cs typeface="Arial"/>
                  <a:sym typeface="Arial"/>
                </a:rPr>
                <a:t>#CivilServiceLive</a:t>
              </a:r>
              <a:endParaRPr sz="1200" b="1" i="0" u="none" strike="noStrike" cap="none">
                <a:solidFill>
                  <a:schemeClr val="lt1"/>
                </a:solidFill>
                <a:latin typeface="Arial"/>
                <a:ea typeface="Arial"/>
                <a:cs typeface="Arial"/>
                <a:sym typeface="Arial"/>
              </a:endParaRPr>
            </a:p>
            <a:p>
              <a:pPr marL="0" marR="0" lvl="0" indent="0" algn="l" rtl="0">
                <a:lnSpc>
                  <a:spcPct val="90000"/>
                </a:lnSpc>
                <a:spcBef>
                  <a:spcPts val="600"/>
                </a:spcBef>
                <a:spcAft>
                  <a:spcPts val="0"/>
                </a:spcAft>
                <a:buClr>
                  <a:schemeClr val="lt1"/>
                </a:buClr>
                <a:buSzPts val="1200"/>
                <a:buFont typeface="Arial"/>
                <a:buNone/>
              </a:pPr>
              <a:r>
                <a:rPr lang="en-GB" sz="1200" b="1" i="0" u="none" strike="noStrike" cap="none">
                  <a:solidFill>
                    <a:schemeClr val="lt1"/>
                  </a:solidFill>
                  <a:latin typeface="Arial"/>
                  <a:ea typeface="Arial"/>
                  <a:cs typeface="Arial"/>
                  <a:sym typeface="Arial"/>
                </a:rPr>
                <a:t>@UKCivilService</a:t>
              </a:r>
              <a:endParaRPr sz="1200" b="1" i="0" u="none" strike="noStrike" cap="none">
                <a:solidFill>
                  <a:schemeClr val="lt1"/>
                </a:solidFill>
                <a:latin typeface="Arial"/>
                <a:ea typeface="Arial"/>
                <a:cs typeface="Arial"/>
                <a:sym typeface="Arial"/>
              </a:endParaRPr>
            </a:p>
          </p:txBody>
        </p:sp>
        <p:cxnSp>
          <p:nvCxnSpPr>
            <p:cNvPr id="52" name="Google Shape;52;p41"/>
            <p:cNvCxnSpPr/>
            <p:nvPr/>
          </p:nvCxnSpPr>
          <p:spPr>
            <a:xfrm>
              <a:off x="2644310" y="4924663"/>
              <a:ext cx="0" cy="586502"/>
            </a:xfrm>
            <a:prstGeom prst="straightConnector1">
              <a:avLst/>
            </a:prstGeom>
            <a:noFill/>
            <a:ln w="19050" cap="flat" cmpd="sng">
              <a:solidFill>
                <a:schemeClr val="lt1"/>
              </a:solidFill>
              <a:prstDash val="solid"/>
              <a:miter lim="800000"/>
              <a:headEnd type="none" w="sm" len="sm"/>
              <a:tailEnd type="none" w="sm" len="sm"/>
            </a:ln>
          </p:spPr>
        </p:cxnSp>
      </p:grpSp>
      <p:pic>
        <p:nvPicPr>
          <p:cNvPr id="53" name="Google Shape;53;p41"/>
          <p:cNvPicPr preferRelativeResize="0"/>
          <p:nvPr/>
        </p:nvPicPr>
        <p:blipFill rotWithShape="1">
          <a:blip r:embed="rId3">
            <a:alphaModFix/>
          </a:blip>
          <a:srcRect/>
          <a:stretch/>
        </p:blipFill>
        <p:spPr>
          <a:xfrm>
            <a:off x="9252909" y="6317421"/>
            <a:ext cx="1111577" cy="385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54"/>
        <p:cNvGrpSpPr/>
        <p:nvPr/>
      </p:nvGrpSpPr>
      <p:grpSpPr>
        <a:xfrm>
          <a:off x="0" y="0"/>
          <a:ext cx="0" cy="0"/>
          <a:chOff x="0" y="0"/>
          <a:chExt cx="0" cy="0"/>
        </a:xfrm>
      </p:grpSpPr>
      <p:pic>
        <p:nvPicPr>
          <p:cNvPr id="55" name="Google Shape;55;p42" descr="Diagram, venn diagram&#10;&#10;Description automatically generated"/>
          <p:cNvPicPr preferRelativeResize="0"/>
          <p:nvPr/>
        </p:nvPicPr>
        <p:blipFill rotWithShape="1">
          <a:blip r:embed="rId2">
            <a:alphaModFix/>
          </a:blip>
          <a:srcRect/>
          <a:stretch/>
        </p:blipFill>
        <p:spPr>
          <a:xfrm>
            <a:off x="0" y="0"/>
            <a:ext cx="8030163" cy="4516967"/>
          </a:xfrm>
          <a:prstGeom prst="rect">
            <a:avLst/>
          </a:prstGeom>
          <a:noFill/>
          <a:ln>
            <a:noFill/>
          </a:ln>
        </p:spPr>
      </p:pic>
      <p:sp>
        <p:nvSpPr>
          <p:cNvPr id="56" name="Google Shape;56;p42"/>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ftr" idx="11"/>
          </p:nvPr>
        </p:nvSpPr>
        <p:spPr>
          <a:xfrm>
            <a:off x="2006599" y="6356350"/>
            <a:ext cx="590296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2"/>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9" name="Google Shape;59;p42"/>
          <p:cNvSpPr txBox="1">
            <a:spLocks noGrp="1"/>
          </p:cNvSpPr>
          <p:nvPr>
            <p:ph type="title"/>
          </p:nvPr>
        </p:nvSpPr>
        <p:spPr>
          <a:xfrm>
            <a:off x="6045200" y="2994500"/>
            <a:ext cx="5738813" cy="1325563"/>
          </a:xfrm>
          <a:prstGeom prst="rect">
            <a:avLst/>
          </a:prstGeom>
          <a:noFill/>
          <a:ln>
            <a:noFill/>
          </a:ln>
        </p:spPr>
        <p:txBody>
          <a:bodyPr spcFirstLastPara="1" wrap="square" lIns="91425" tIns="45700" rIns="91425" bIns="45700" anchor="b" anchorCtr="0">
            <a:normAutofit/>
          </a:bodyPr>
          <a:lstStyle>
            <a:lvl1pPr lvl="0" algn="r">
              <a:lnSpc>
                <a:spcPct val="90000"/>
              </a:lnSpc>
              <a:spcBef>
                <a:spcPts val="60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60"/>
        <p:cNvGrpSpPr/>
        <p:nvPr/>
      </p:nvGrpSpPr>
      <p:grpSpPr>
        <a:xfrm>
          <a:off x="0" y="0"/>
          <a:ext cx="0" cy="0"/>
          <a:chOff x="0" y="0"/>
          <a:chExt cx="0" cy="0"/>
        </a:xfrm>
      </p:grpSpPr>
      <p:sp>
        <p:nvSpPr>
          <p:cNvPr id="61" name="Google Shape;61;p43"/>
          <p:cNvSpPr txBox="1">
            <a:spLocks noGrp="1"/>
          </p:cNvSpPr>
          <p:nvPr>
            <p:ph type="title"/>
          </p:nvPr>
        </p:nvSpPr>
        <p:spPr>
          <a:xfrm>
            <a:off x="411480" y="365125"/>
            <a:ext cx="9930500" cy="10610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60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3"/>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3"/>
          <p:cNvSpPr txBox="1">
            <a:spLocks noGrp="1"/>
          </p:cNvSpPr>
          <p:nvPr>
            <p:ph type="ftr" idx="11"/>
          </p:nvPr>
        </p:nvSpPr>
        <p:spPr>
          <a:xfrm>
            <a:off x="2006599" y="6356350"/>
            <a:ext cx="590296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3"/>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Column Text Slide">
  <p:cSld name="2 Column Text Slide">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411480" y="365125"/>
            <a:ext cx="9930500" cy="10610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600"/>
              </a:spcBef>
              <a:spcAft>
                <a:spcPts val="0"/>
              </a:spcAft>
              <a:buClr>
                <a:schemeClr val="dk1"/>
              </a:buClr>
              <a:buSzPts val="3100"/>
              <a:buFont typeface="Arial"/>
              <a:buNone/>
              <a:defRPr sz="3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4"/>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4"/>
          <p:cNvSpPr txBox="1">
            <a:spLocks noGrp="1"/>
          </p:cNvSpPr>
          <p:nvPr>
            <p:ph type="ftr" idx="11"/>
          </p:nvPr>
        </p:nvSpPr>
        <p:spPr>
          <a:xfrm>
            <a:off x="2006599" y="6356350"/>
            <a:ext cx="590296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4"/>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70" name="Google Shape;70;p44"/>
          <p:cNvSpPr txBox="1">
            <a:spLocks noGrp="1"/>
          </p:cNvSpPr>
          <p:nvPr>
            <p:ph type="body" idx="1"/>
          </p:nvPr>
        </p:nvSpPr>
        <p:spPr>
          <a:xfrm>
            <a:off x="407987" y="1690689"/>
            <a:ext cx="5366934" cy="440110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body" idx="2"/>
          </p:nvPr>
        </p:nvSpPr>
        <p:spPr>
          <a:xfrm>
            <a:off x="6416040" y="1690688"/>
            <a:ext cx="5367973" cy="44005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2" name="Google Shape;72;p44"/>
          <p:cNvCxnSpPr/>
          <p:nvPr/>
        </p:nvCxnSpPr>
        <p:spPr>
          <a:xfrm>
            <a:off x="6096000" y="2270443"/>
            <a:ext cx="0" cy="3241040"/>
          </a:xfrm>
          <a:prstGeom prst="straightConnector1">
            <a:avLst/>
          </a:prstGeom>
          <a:noFill/>
          <a:ln w="19050" cap="rnd" cmpd="sng">
            <a:solidFill>
              <a:schemeClr val="dk2"/>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Slide_1">
  <p:cSld name="Image Slide_1">
    <p:spTree>
      <p:nvGrpSpPr>
        <p:cNvPr id="1" name="Shape 73"/>
        <p:cNvGrpSpPr/>
        <p:nvPr/>
      </p:nvGrpSpPr>
      <p:grpSpPr>
        <a:xfrm>
          <a:off x="0" y="0"/>
          <a:ext cx="0" cy="0"/>
          <a:chOff x="0" y="0"/>
          <a:chExt cx="0" cy="0"/>
        </a:xfrm>
      </p:grpSpPr>
      <p:sp>
        <p:nvSpPr>
          <p:cNvPr id="74" name="Google Shape;74;p45"/>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5"/>
          <p:cNvSpPr txBox="1">
            <a:spLocks noGrp="1"/>
          </p:cNvSpPr>
          <p:nvPr>
            <p:ph type="ftr" idx="11"/>
          </p:nvPr>
        </p:nvSpPr>
        <p:spPr>
          <a:xfrm>
            <a:off x="2006599" y="6356350"/>
            <a:ext cx="590296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5"/>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77" name="Google Shape;77;p45"/>
          <p:cNvSpPr>
            <a:spLocks noGrp="1"/>
          </p:cNvSpPr>
          <p:nvPr>
            <p:ph type="pic" idx="2"/>
          </p:nvPr>
        </p:nvSpPr>
        <p:spPr>
          <a:xfrm>
            <a:off x="0" y="0"/>
            <a:ext cx="10321925" cy="6091791"/>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Slide">
  <p:cSld name="Video Slide">
    <p:spTree>
      <p:nvGrpSpPr>
        <p:cNvPr id="1" name="Shape 78"/>
        <p:cNvGrpSpPr/>
        <p:nvPr/>
      </p:nvGrpSpPr>
      <p:grpSpPr>
        <a:xfrm>
          <a:off x="0" y="0"/>
          <a:ext cx="0" cy="0"/>
          <a:chOff x="0" y="0"/>
          <a:chExt cx="0" cy="0"/>
        </a:xfrm>
      </p:grpSpPr>
      <p:sp>
        <p:nvSpPr>
          <p:cNvPr id="79" name="Google Shape;79;p46"/>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6"/>
          <p:cNvSpPr txBox="1">
            <a:spLocks noGrp="1"/>
          </p:cNvSpPr>
          <p:nvPr>
            <p:ph type="ftr" idx="11"/>
          </p:nvPr>
        </p:nvSpPr>
        <p:spPr>
          <a:xfrm>
            <a:off x="2006599" y="6356350"/>
            <a:ext cx="590296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6"/>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82" name="Google Shape;82;p46"/>
          <p:cNvSpPr>
            <a:spLocks noGrp="1"/>
          </p:cNvSpPr>
          <p:nvPr>
            <p:ph type="media" idx="2"/>
          </p:nvPr>
        </p:nvSpPr>
        <p:spPr>
          <a:xfrm>
            <a:off x="0" y="0"/>
            <a:ext cx="10321925" cy="6091238"/>
          </a:xfrm>
          <a:prstGeom prst="rect">
            <a:avLst/>
          </a:prstGeom>
          <a:solidFill>
            <a:schemeClr val="dk1"/>
          </a:solidFill>
          <a:ln>
            <a:noFill/>
          </a:ln>
        </p:spPr>
        <p:txBody>
          <a:bodyPr spcFirstLastPara="1" wrap="square" lIns="91425" tIns="45700" rIns="91425" bIns="45700" anchor="ctr" anchorCtr="0">
            <a:normAutofit/>
          </a:bodyPr>
          <a:lstStyle>
            <a:lvl1pPr marR="0" lvl="0" algn="ctr" rtl="0">
              <a:lnSpc>
                <a:spcPct val="90000"/>
              </a:lnSpc>
              <a:spcBef>
                <a:spcPts val="600"/>
              </a:spcBef>
              <a:spcAft>
                <a:spcPts val="0"/>
              </a:spcAft>
              <a:buClr>
                <a:schemeClr val="dk2"/>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nd Text Slide_2">
  <p:cSld name="Image and Text Slide_2">
    <p:spTree>
      <p:nvGrpSpPr>
        <p:cNvPr id="1" name="Shape 83"/>
        <p:cNvGrpSpPr/>
        <p:nvPr/>
      </p:nvGrpSpPr>
      <p:grpSpPr>
        <a:xfrm>
          <a:off x="0" y="0"/>
          <a:ext cx="0" cy="0"/>
          <a:chOff x="0" y="0"/>
          <a:chExt cx="0" cy="0"/>
        </a:xfrm>
      </p:grpSpPr>
      <p:pic>
        <p:nvPicPr>
          <p:cNvPr id="84" name="Google Shape;84;p47" descr="A picture containing text, balloon, aircraft&#10;&#10;Description automatically generated"/>
          <p:cNvPicPr preferRelativeResize="0"/>
          <p:nvPr/>
        </p:nvPicPr>
        <p:blipFill rotWithShape="1">
          <a:blip r:embed="rId2">
            <a:alphaModFix/>
          </a:blip>
          <a:srcRect/>
          <a:stretch/>
        </p:blipFill>
        <p:spPr>
          <a:xfrm>
            <a:off x="592" y="0"/>
            <a:ext cx="12190815" cy="6858000"/>
          </a:xfrm>
          <a:prstGeom prst="rect">
            <a:avLst/>
          </a:prstGeom>
          <a:noFill/>
          <a:ln>
            <a:noFill/>
          </a:ln>
        </p:spPr>
      </p:pic>
      <p:sp>
        <p:nvSpPr>
          <p:cNvPr id="85" name="Google Shape;85;p47"/>
          <p:cNvSpPr txBox="1">
            <a:spLocks noGrp="1"/>
          </p:cNvSpPr>
          <p:nvPr>
            <p:ph type="title"/>
          </p:nvPr>
        </p:nvSpPr>
        <p:spPr>
          <a:xfrm>
            <a:off x="411480" y="365125"/>
            <a:ext cx="6385560" cy="10610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600"/>
              </a:spcBef>
              <a:spcAft>
                <a:spcPts val="0"/>
              </a:spcAft>
              <a:buClr>
                <a:schemeClr val="dk1"/>
              </a:buClr>
              <a:buSzPts val="3100"/>
              <a:buFont typeface="Arial"/>
              <a:buNone/>
              <a:defRPr sz="3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7"/>
          <p:cNvSpPr>
            <a:spLocks noGrp="1"/>
          </p:cNvSpPr>
          <p:nvPr>
            <p:ph type="pic" idx="2"/>
          </p:nvPr>
        </p:nvSpPr>
        <p:spPr>
          <a:xfrm>
            <a:off x="6096000" y="869629"/>
            <a:ext cx="5055552" cy="5055553"/>
          </a:xfrm>
          <a:prstGeom prst="rect">
            <a:avLst/>
          </a:prstGeom>
          <a:solidFill>
            <a:srgbClr val="F2F2F2"/>
          </a:solidFill>
          <a:ln>
            <a:noFill/>
          </a:ln>
        </p:spPr>
      </p:sp>
      <p:sp>
        <p:nvSpPr>
          <p:cNvPr id="87" name="Google Shape;87;p47"/>
          <p:cNvSpPr txBox="1">
            <a:spLocks noGrp="1"/>
          </p:cNvSpPr>
          <p:nvPr>
            <p:ph type="body" idx="1"/>
          </p:nvPr>
        </p:nvSpPr>
        <p:spPr>
          <a:xfrm>
            <a:off x="407988" y="1690688"/>
            <a:ext cx="5367337" cy="44005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7"/>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7"/>
          <p:cNvSpPr txBox="1">
            <a:spLocks noGrp="1"/>
          </p:cNvSpPr>
          <p:nvPr>
            <p:ph type="ftr" idx="11"/>
          </p:nvPr>
        </p:nvSpPr>
        <p:spPr>
          <a:xfrm>
            <a:off x="2006599" y="6356350"/>
            <a:ext cx="590296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7"/>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91" name="Google Shape;91;p47"/>
          <p:cNvGrpSpPr/>
          <p:nvPr/>
        </p:nvGrpSpPr>
        <p:grpSpPr>
          <a:xfrm>
            <a:off x="10509843" y="6281184"/>
            <a:ext cx="1599000" cy="501676"/>
            <a:chOff x="2644310" y="4850644"/>
            <a:chExt cx="2506115" cy="786278"/>
          </a:xfrm>
        </p:grpSpPr>
        <p:sp>
          <p:nvSpPr>
            <p:cNvPr id="92" name="Google Shape;92;p47"/>
            <p:cNvSpPr txBox="1"/>
            <p:nvPr/>
          </p:nvSpPr>
          <p:spPr>
            <a:xfrm>
              <a:off x="2682240" y="4850644"/>
              <a:ext cx="2468185" cy="78627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lt1"/>
                </a:buClr>
                <a:buSzPts val="1200"/>
                <a:buFont typeface="Arial"/>
                <a:buNone/>
              </a:pPr>
              <a:r>
                <a:rPr lang="en-GB" sz="1200" b="1" i="0" u="none" strike="noStrike" cap="none">
                  <a:solidFill>
                    <a:schemeClr val="lt1"/>
                  </a:solidFill>
                  <a:latin typeface="Arial"/>
                  <a:ea typeface="Arial"/>
                  <a:cs typeface="Arial"/>
                  <a:sym typeface="Arial"/>
                </a:rPr>
                <a:t>#CivilServiceLive</a:t>
              </a:r>
              <a:endParaRPr sz="1200" b="1" i="0" u="none" strike="noStrike" cap="none">
                <a:solidFill>
                  <a:schemeClr val="lt1"/>
                </a:solidFill>
                <a:latin typeface="Arial"/>
                <a:ea typeface="Arial"/>
                <a:cs typeface="Arial"/>
                <a:sym typeface="Arial"/>
              </a:endParaRPr>
            </a:p>
            <a:p>
              <a:pPr marL="0" marR="0" lvl="0" indent="0" algn="l" rtl="0">
                <a:lnSpc>
                  <a:spcPct val="90000"/>
                </a:lnSpc>
                <a:spcBef>
                  <a:spcPts val="600"/>
                </a:spcBef>
                <a:spcAft>
                  <a:spcPts val="0"/>
                </a:spcAft>
                <a:buClr>
                  <a:schemeClr val="lt1"/>
                </a:buClr>
                <a:buSzPts val="1200"/>
                <a:buFont typeface="Arial"/>
                <a:buNone/>
              </a:pPr>
              <a:r>
                <a:rPr lang="en-GB" sz="1200" b="1" i="0" u="none" strike="noStrike" cap="none">
                  <a:solidFill>
                    <a:schemeClr val="lt1"/>
                  </a:solidFill>
                  <a:latin typeface="Arial"/>
                  <a:ea typeface="Arial"/>
                  <a:cs typeface="Arial"/>
                  <a:sym typeface="Arial"/>
                </a:rPr>
                <a:t>@UKCivilService</a:t>
              </a:r>
              <a:endParaRPr sz="1200" b="1" i="0" u="none" strike="noStrike" cap="none">
                <a:solidFill>
                  <a:schemeClr val="lt1"/>
                </a:solidFill>
                <a:latin typeface="Arial"/>
                <a:ea typeface="Arial"/>
                <a:cs typeface="Arial"/>
                <a:sym typeface="Arial"/>
              </a:endParaRPr>
            </a:p>
          </p:txBody>
        </p:sp>
        <p:cxnSp>
          <p:nvCxnSpPr>
            <p:cNvPr id="93" name="Google Shape;93;p47"/>
            <p:cNvCxnSpPr/>
            <p:nvPr/>
          </p:nvCxnSpPr>
          <p:spPr>
            <a:xfrm>
              <a:off x="2644310" y="4924663"/>
              <a:ext cx="0" cy="586502"/>
            </a:xfrm>
            <a:prstGeom prst="straightConnector1">
              <a:avLst/>
            </a:prstGeom>
            <a:noFill/>
            <a:ln w="19050" cap="flat" cmpd="sng">
              <a:solidFill>
                <a:schemeClr val="lt1"/>
              </a:solidFill>
              <a:prstDash val="solid"/>
              <a:miter lim="800000"/>
              <a:headEnd type="none" w="sm" len="sm"/>
              <a:tailEnd type="none" w="sm" len="sm"/>
            </a:ln>
          </p:spPr>
        </p:cxnSp>
      </p:grpSp>
      <p:pic>
        <p:nvPicPr>
          <p:cNvPr id="94" name="Google Shape;94;p47"/>
          <p:cNvPicPr preferRelativeResize="0"/>
          <p:nvPr/>
        </p:nvPicPr>
        <p:blipFill rotWithShape="1">
          <a:blip r:embed="rId3">
            <a:alphaModFix/>
          </a:blip>
          <a:srcRect/>
          <a:stretch/>
        </p:blipFill>
        <p:spPr>
          <a:xfrm>
            <a:off x="9252909" y="6317421"/>
            <a:ext cx="1111577" cy="385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411480" y="365125"/>
            <a:ext cx="9930500" cy="106100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600"/>
              </a:spcBef>
              <a:spcAft>
                <a:spcPts val="0"/>
              </a:spcAft>
              <a:buClr>
                <a:schemeClr val="dk1"/>
              </a:buClr>
              <a:buSzPts val="3100"/>
              <a:buFont typeface="Arial"/>
              <a:buNone/>
              <a:defRPr sz="31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411480" y="1690689"/>
            <a:ext cx="11369040" cy="4401102"/>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60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8"/>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A4C6C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8"/>
          <p:cNvSpPr txBox="1">
            <a:spLocks noGrp="1"/>
          </p:cNvSpPr>
          <p:nvPr>
            <p:ph type="ftr" idx="11"/>
          </p:nvPr>
        </p:nvSpPr>
        <p:spPr>
          <a:xfrm>
            <a:off x="2006599" y="6356350"/>
            <a:ext cx="5902961"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A4C6C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8"/>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4C6C6"/>
                </a:solidFill>
                <a:latin typeface="Arial"/>
                <a:ea typeface="Arial"/>
                <a:cs typeface="Arial"/>
                <a:sym typeface="Arial"/>
              </a:defRPr>
            </a:lvl1pPr>
            <a:lvl2pPr marL="0" marR="0" lvl="1" indent="0" algn="r" rtl="0">
              <a:spcBef>
                <a:spcPts val="0"/>
              </a:spcBef>
              <a:buNone/>
              <a:defRPr sz="1200" b="0" i="0" u="none" strike="noStrike" cap="none">
                <a:solidFill>
                  <a:srgbClr val="A4C6C6"/>
                </a:solidFill>
                <a:latin typeface="Arial"/>
                <a:ea typeface="Arial"/>
                <a:cs typeface="Arial"/>
                <a:sym typeface="Arial"/>
              </a:defRPr>
            </a:lvl2pPr>
            <a:lvl3pPr marL="0" marR="0" lvl="2" indent="0" algn="r" rtl="0">
              <a:spcBef>
                <a:spcPts val="0"/>
              </a:spcBef>
              <a:buNone/>
              <a:defRPr sz="1200" b="0" i="0" u="none" strike="noStrike" cap="none">
                <a:solidFill>
                  <a:srgbClr val="A4C6C6"/>
                </a:solidFill>
                <a:latin typeface="Arial"/>
                <a:ea typeface="Arial"/>
                <a:cs typeface="Arial"/>
                <a:sym typeface="Arial"/>
              </a:defRPr>
            </a:lvl3pPr>
            <a:lvl4pPr marL="0" marR="0" lvl="3" indent="0" algn="r" rtl="0">
              <a:spcBef>
                <a:spcPts val="0"/>
              </a:spcBef>
              <a:buNone/>
              <a:defRPr sz="1200" b="0" i="0" u="none" strike="noStrike" cap="none">
                <a:solidFill>
                  <a:srgbClr val="A4C6C6"/>
                </a:solidFill>
                <a:latin typeface="Arial"/>
                <a:ea typeface="Arial"/>
                <a:cs typeface="Arial"/>
                <a:sym typeface="Arial"/>
              </a:defRPr>
            </a:lvl4pPr>
            <a:lvl5pPr marL="0" marR="0" lvl="4" indent="0" algn="r" rtl="0">
              <a:spcBef>
                <a:spcPts val="0"/>
              </a:spcBef>
              <a:buNone/>
              <a:defRPr sz="1200" b="0" i="0" u="none" strike="noStrike" cap="none">
                <a:solidFill>
                  <a:srgbClr val="A4C6C6"/>
                </a:solidFill>
                <a:latin typeface="Arial"/>
                <a:ea typeface="Arial"/>
                <a:cs typeface="Arial"/>
                <a:sym typeface="Arial"/>
              </a:defRPr>
            </a:lvl5pPr>
            <a:lvl6pPr marL="0" marR="0" lvl="5" indent="0" algn="r" rtl="0">
              <a:spcBef>
                <a:spcPts val="0"/>
              </a:spcBef>
              <a:buNone/>
              <a:defRPr sz="1200" b="0" i="0" u="none" strike="noStrike" cap="none">
                <a:solidFill>
                  <a:srgbClr val="A4C6C6"/>
                </a:solidFill>
                <a:latin typeface="Arial"/>
                <a:ea typeface="Arial"/>
                <a:cs typeface="Arial"/>
                <a:sym typeface="Arial"/>
              </a:defRPr>
            </a:lvl6pPr>
            <a:lvl7pPr marL="0" marR="0" lvl="6" indent="0" algn="r" rtl="0">
              <a:spcBef>
                <a:spcPts val="0"/>
              </a:spcBef>
              <a:buNone/>
              <a:defRPr sz="1200" b="0" i="0" u="none" strike="noStrike" cap="none">
                <a:solidFill>
                  <a:srgbClr val="A4C6C6"/>
                </a:solidFill>
                <a:latin typeface="Arial"/>
                <a:ea typeface="Arial"/>
                <a:cs typeface="Arial"/>
                <a:sym typeface="Arial"/>
              </a:defRPr>
            </a:lvl7pPr>
            <a:lvl8pPr marL="0" marR="0" lvl="7" indent="0" algn="r" rtl="0">
              <a:spcBef>
                <a:spcPts val="0"/>
              </a:spcBef>
              <a:buNone/>
              <a:defRPr sz="1200" b="0" i="0" u="none" strike="noStrike" cap="none">
                <a:solidFill>
                  <a:srgbClr val="A4C6C6"/>
                </a:solidFill>
                <a:latin typeface="Arial"/>
                <a:ea typeface="Arial"/>
                <a:cs typeface="Arial"/>
                <a:sym typeface="Arial"/>
              </a:defRPr>
            </a:lvl8pPr>
            <a:lvl9pPr marL="0" marR="0" lvl="8" indent="0" algn="r" rtl="0">
              <a:spcBef>
                <a:spcPts val="0"/>
              </a:spcBef>
              <a:buNone/>
              <a:defRPr sz="1200" b="0" i="0" u="none" strike="noStrike" cap="none">
                <a:solidFill>
                  <a:srgbClr val="A4C6C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15" name="Google Shape;15;p38"/>
          <p:cNvGrpSpPr/>
          <p:nvPr/>
        </p:nvGrpSpPr>
        <p:grpSpPr>
          <a:xfrm>
            <a:off x="9254344" y="6281184"/>
            <a:ext cx="2779145" cy="501676"/>
            <a:chOff x="9254344" y="6281184"/>
            <a:chExt cx="2779145" cy="501676"/>
          </a:xfrm>
        </p:grpSpPr>
        <p:grpSp>
          <p:nvGrpSpPr>
            <p:cNvPr id="16" name="Google Shape;16;p38"/>
            <p:cNvGrpSpPr/>
            <p:nvPr/>
          </p:nvGrpSpPr>
          <p:grpSpPr>
            <a:xfrm>
              <a:off x="10509843" y="6281184"/>
              <a:ext cx="1523646" cy="501676"/>
              <a:chOff x="2644310" y="4850644"/>
              <a:chExt cx="2388013" cy="786278"/>
            </a:xfrm>
          </p:grpSpPr>
          <p:sp>
            <p:nvSpPr>
              <p:cNvPr id="17" name="Google Shape;17;p38"/>
              <p:cNvSpPr txBox="1"/>
              <p:nvPr/>
            </p:nvSpPr>
            <p:spPr>
              <a:xfrm>
                <a:off x="2664100" y="4850644"/>
                <a:ext cx="2368223" cy="78627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1200"/>
                  <a:buFont typeface="Arial"/>
                  <a:buNone/>
                </a:pPr>
                <a:r>
                  <a:rPr lang="en-GB" sz="1200" b="1" i="0" u="none" strike="noStrike" cap="none">
                    <a:solidFill>
                      <a:schemeClr val="dk1"/>
                    </a:solidFill>
                    <a:latin typeface="Arial"/>
                    <a:ea typeface="Arial"/>
                    <a:cs typeface="Arial"/>
                    <a:sym typeface="Arial"/>
                  </a:rPr>
                  <a:t>#CivilServiceLive</a:t>
                </a:r>
                <a:endParaRPr sz="1200" b="1" i="0" u="none" strike="noStrike" cap="none">
                  <a:solidFill>
                    <a:schemeClr val="dk1"/>
                  </a:solidFill>
                  <a:latin typeface="Arial"/>
                  <a:ea typeface="Arial"/>
                  <a:cs typeface="Arial"/>
                  <a:sym typeface="Arial"/>
                </a:endParaRPr>
              </a:p>
              <a:p>
                <a:pPr marL="0" marR="0" lvl="0" indent="0" algn="l" rtl="0">
                  <a:lnSpc>
                    <a:spcPct val="90000"/>
                  </a:lnSpc>
                  <a:spcBef>
                    <a:spcPts val="600"/>
                  </a:spcBef>
                  <a:spcAft>
                    <a:spcPts val="0"/>
                  </a:spcAft>
                  <a:buClr>
                    <a:schemeClr val="dk1"/>
                  </a:buClr>
                  <a:buSzPts val="1200"/>
                  <a:buFont typeface="Arial"/>
                  <a:buNone/>
                </a:pPr>
                <a:r>
                  <a:rPr lang="en-GB" sz="1200" b="1" i="0" u="none" strike="noStrike" cap="none">
                    <a:solidFill>
                      <a:schemeClr val="dk1"/>
                    </a:solidFill>
                    <a:latin typeface="Arial"/>
                    <a:ea typeface="Arial"/>
                    <a:cs typeface="Arial"/>
                    <a:sym typeface="Arial"/>
                  </a:rPr>
                  <a:t>@UKCivilService</a:t>
                </a:r>
                <a:endParaRPr sz="1200" b="1" i="0" u="none" strike="noStrike" cap="none">
                  <a:solidFill>
                    <a:schemeClr val="dk1"/>
                  </a:solidFill>
                  <a:latin typeface="Arial"/>
                  <a:ea typeface="Arial"/>
                  <a:cs typeface="Arial"/>
                  <a:sym typeface="Arial"/>
                </a:endParaRPr>
              </a:p>
            </p:txBody>
          </p:sp>
          <p:cxnSp>
            <p:nvCxnSpPr>
              <p:cNvPr id="18" name="Google Shape;18;p38"/>
              <p:cNvCxnSpPr/>
              <p:nvPr/>
            </p:nvCxnSpPr>
            <p:spPr>
              <a:xfrm>
                <a:off x="2644310" y="4924663"/>
                <a:ext cx="0" cy="586502"/>
              </a:xfrm>
              <a:prstGeom prst="straightConnector1">
                <a:avLst/>
              </a:prstGeom>
              <a:noFill/>
              <a:ln w="19050" cap="flat" cmpd="sng">
                <a:solidFill>
                  <a:schemeClr val="dk1"/>
                </a:solidFill>
                <a:prstDash val="solid"/>
                <a:miter lim="800000"/>
                <a:headEnd type="none" w="sm" len="sm"/>
                <a:tailEnd type="none" w="sm" len="sm"/>
              </a:ln>
            </p:spPr>
          </p:cxnSp>
        </p:grpSp>
        <p:pic>
          <p:nvPicPr>
            <p:cNvPr id="19" name="Google Shape;19;p38"/>
            <p:cNvPicPr preferRelativeResize="0"/>
            <p:nvPr/>
          </p:nvPicPr>
          <p:blipFill rotWithShape="1">
            <a:blip r:embed="rId17">
              <a:alphaModFix/>
            </a:blip>
            <a:srcRect/>
            <a:stretch/>
          </p:blipFill>
          <p:spPr>
            <a:xfrm>
              <a:off x="9254344" y="6318624"/>
              <a:ext cx="1108105" cy="383997"/>
            </a:xfrm>
            <a:prstGeom prst="rect">
              <a:avLst/>
            </a:prstGeom>
            <a:noFill/>
            <a:ln>
              <a:noFill/>
            </a:ln>
          </p:spPr>
        </p:pic>
      </p:grpSp>
      <p:pic>
        <p:nvPicPr>
          <p:cNvPr id="20" name="Google Shape;20;p38" descr="Text, logo&#10;&#10;Description automatically generated"/>
          <p:cNvPicPr preferRelativeResize="0"/>
          <p:nvPr/>
        </p:nvPicPr>
        <p:blipFill rotWithShape="1">
          <a:blip r:embed="rId18">
            <a:alphaModFix/>
          </a:blip>
          <a:srcRect/>
          <a:stretch/>
        </p:blipFill>
        <p:spPr>
          <a:xfrm>
            <a:off x="10460291" y="208928"/>
            <a:ext cx="1573200" cy="1573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57">
          <p15:clr>
            <a:srgbClr val="F26B43"/>
          </p15:clr>
        </p15:guide>
        <p15:guide id="2" orient="horz" pos="232">
          <p15:clr>
            <a:srgbClr val="F26B43"/>
          </p15:clr>
        </p15:guide>
        <p15:guide id="3" pos="742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lido.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slido.com/"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slido.com/"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slido.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
          <p:cNvSpPr txBox="1">
            <a:spLocks noGrp="1"/>
          </p:cNvSpPr>
          <p:nvPr>
            <p:ph type="title"/>
          </p:nvPr>
        </p:nvSpPr>
        <p:spPr>
          <a:xfrm>
            <a:off x="6385561" y="3610279"/>
            <a:ext cx="5613009"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Arial"/>
              <a:buNone/>
            </a:pPr>
            <a:r>
              <a:rPr lang="en-GB" sz="3600"/>
              <a:t>Build your writing skills with the Government Communication Service</a:t>
            </a:r>
            <a:br>
              <a:rPr lang="en-GB" sz="2000"/>
            </a:br>
            <a:br>
              <a:rPr lang="en-GB" sz="2000"/>
            </a:br>
            <a:r>
              <a:rPr lang="en-GB" sz="2800" b="0"/>
              <a:t>Timeless tips to have more impact</a:t>
            </a:r>
            <a:endParaRPr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9"/>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01/06/2023</a:t>
            </a:r>
            <a:endParaRPr/>
          </a:p>
        </p:txBody>
      </p:sp>
      <p:sp>
        <p:nvSpPr>
          <p:cNvPr id="222" name="Google Shape;222;p9"/>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223" name="Google Shape;223;p9"/>
          <p:cNvSpPr txBox="1">
            <a:spLocks noGrp="1"/>
          </p:cNvSpPr>
          <p:nvPr>
            <p:ph type="body" idx="4294967295"/>
          </p:nvPr>
        </p:nvSpPr>
        <p:spPr>
          <a:xfrm>
            <a:off x="557222" y="273534"/>
            <a:ext cx="11117036" cy="44005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GB" sz="1800" b="1" i="0" u="none" strike="noStrike">
                <a:solidFill>
                  <a:srgbClr val="BFBFBF"/>
                </a:solidFill>
              </a:rPr>
              <a:t>Our partnership with the Woodland Trust</a:t>
            </a:r>
            <a:endParaRPr/>
          </a:p>
          <a:p>
            <a:pPr marL="0" lvl="0" indent="0" algn="l" rtl="0">
              <a:lnSpc>
                <a:spcPct val="90000"/>
              </a:lnSpc>
              <a:spcBef>
                <a:spcPts val="600"/>
              </a:spcBef>
              <a:spcAft>
                <a:spcPts val="0"/>
              </a:spcAft>
              <a:buSzPts val="1800"/>
              <a:buNone/>
            </a:pPr>
            <a:r>
              <a:rPr lang="en-GB" sz="1800" b="0" i="0" u="none" strike="noStrike">
                <a:solidFill>
                  <a:srgbClr val="BFBFBF"/>
                </a:solidFill>
              </a:rPr>
              <a:t>Dear parents/carers,</a:t>
            </a:r>
            <a:endParaRPr/>
          </a:p>
          <a:p>
            <a:pPr marL="0" lvl="0" indent="0" algn="l" rtl="0">
              <a:lnSpc>
                <a:spcPct val="90000"/>
              </a:lnSpc>
              <a:spcBef>
                <a:spcPts val="600"/>
              </a:spcBef>
              <a:spcAft>
                <a:spcPts val="0"/>
              </a:spcAft>
              <a:buSzPts val="1800"/>
              <a:buNone/>
            </a:pPr>
            <a:r>
              <a:rPr lang="en-GB" sz="1800" b="0" i="0" u="none" strike="noStrike">
                <a:solidFill>
                  <a:srgbClr val="BFBFBF"/>
                </a:solidFill>
              </a:rPr>
              <a:t>Next week, we will be working with the Woodland Trust to give all our children the opportunity to be involved in planting a tree in our school.</a:t>
            </a:r>
            <a:endParaRPr/>
          </a:p>
          <a:p>
            <a:pPr marL="0" lvl="0" indent="0" algn="l" rtl="0">
              <a:lnSpc>
                <a:spcPct val="90000"/>
              </a:lnSpc>
              <a:spcBef>
                <a:spcPts val="600"/>
              </a:spcBef>
              <a:spcAft>
                <a:spcPts val="0"/>
              </a:spcAft>
              <a:buSzPts val="1800"/>
              <a:buNone/>
            </a:pPr>
            <a:r>
              <a:rPr lang="en-GB" sz="1800" b="0" i="0" u="none" strike="noStrike">
                <a:solidFill>
                  <a:srgbClr val="BFBFBF"/>
                </a:solidFill>
              </a:rPr>
              <a:t>Tree planting is an incredible way for children to connect with nature while helping the planet. It links to many areas of the curriculum and it’s a fun and hands-on activity.</a:t>
            </a:r>
            <a:endParaRPr/>
          </a:p>
          <a:p>
            <a:pPr marL="0" lvl="0" indent="0" algn="l" rtl="0">
              <a:lnSpc>
                <a:spcPct val="90000"/>
              </a:lnSpc>
              <a:spcBef>
                <a:spcPts val="600"/>
              </a:spcBef>
              <a:spcAft>
                <a:spcPts val="0"/>
              </a:spcAft>
              <a:buSzPts val="1800"/>
              <a:buNone/>
            </a:pPr>
            <a:r>
              <a:rPr lang="en-GB" sz="1800" b="0" i="0" u="none" strike="noStrike">
                <a:solidFill>
                  <a:srgbClr val="BFBFBF"/>
                </a:solidFill>
              </a:rPr>
              <a:t>When you plant trees, you make a difference to your whole school and the wider community:</a:t>
            </a:r>
            <a:endParaRPr/>
          </a:p>
          <a:p>
            <a:pPr marL="228600" lvl="0" indent="-228600" algn="l" rtl="0">
              <a:lnSpc>
                <a:spcPct val="90000"/>
              </a:lnSpc>
              <a:spcBef>
                <a:spcPts val="600"/>
              </a:spcBef>
              <a:spcAft>
                <a:spcPts val="0"/>
              </a:spcAft>
              <a:buSzPts val="1800"/>
              <a:buChar char="•"/>
            </a:pPr>
            <a:r>
              <a:rPr lang="en-GB" sz="1800" b="0" i="0" u="none" strike="noStrike">
                <a:solidFill>
                  <a:srgbClr val="BFBFBF"/>
                </a:solidFill>
              </a:rPr>
              <a:t>Green spaces improve physical and mental health</a:t>
            </a:r>
            <a:endParaRPr/>
          </a:p>
          <a:p>
            <a:pPr marL="228600" lvl="0" indent="-228600" algn="l" rtl="0">
              <a:lnSpc>
                <a:spcPct val="90000"/>
              </a:lnSpc>
              <a:spcBef>
                <a:spcPts val="600"/>
              </a:spcBef>
              <a:spcAft>
                <a:spcPts val="0"/>
              </a:spcAft>
              <a:buSzPts val="1800"/>
              <a:buChar char="•"/>
            </a:pPr>
            <a:r>
              <a:rPr lang="en-GB" sz="1800" b="0" i="0" u="none" strike="noStrike">
                <a:solidFill>
                  <a:srgbClr val="BFBFBF"/>
                </a:solidFill>
              </a:rPr>
              <a:t>Trees and hedges provide homes and food for wildlife</a:t>
            </a:r>
            <a:endParaRPr/>
          </a:p>
          <a:p>
            <a:pPr marL="228600" lvl="0" indent="-228600" algn="l" rtl="0">
              <a:lnSpc>
                <a:spcPct val="90000"/>
              </a:lnSpc>
              <a:spcBef>
                <a:spcPts val="600"/>
              </a:spcBef>
              <a:spcAft>
                <a:spcPts val="0"/>
              </a:spcAft>
              <a:buSzPts val="1800"/>
              <a:buChar char="•"/>
            </a:pPr>
            <a:r>
              <a:rPr lang="en-GB" sz="1800" b="0" i="0" u="none" strike="noStrike">
                <a:solidFill>
                  <a:srgbClr val="BFBFBF"/>
                </a:solidFill>
              </a:rPr>
              <a:t>Trees clean the air we breathe</a:t>
            </a:r>
            <a:endParaRPr/>
          </a:p>
          <a:p>
            <a:pPr marL="228600" lvl="0" indent="-228600" algn="l" rtl="0">
              <a:lnSpc>
                <a:spcPct val="90000"/>
              </a:lnSpc>
              <a:spcBef>
                <a:spcPts val="600"/>
              </a:spcBef>
              <a:spcAft>
                <a:spcPts val="0"/>
              </a:spcAft>
              <a:buSzPts val="1800"/>
              <a:buChar char="•"/>
            </a:pPr>
            <a:r>
              <a:rPr lang="en-GB" sz="1800" b="0" i="0" u="none" strike="noStrike">
                <a:solidFill>
                  <a:srgbClr val="BFBFBF"/>
                </a:solidFill>
              </a:rPr>
              <a:t>Trees absorb CO2 – one of the main causes of climate change</a:t>
            </a:r>
            <a:endParaRPr/>
          </a:p>
          <a:p>
            <a:pPr marL="0" lvl="0" indent="0" algn="l" rtl="0">
              <a:lnSpc>
                <a:spcPct val="90000"/>
              </a:lnSpc>
              <a:spcBef>
                <a:spcPts val="600"/>
              </a:spcBef>
              <a:spcAft>
                <a:spcPts val="0"/>
              </a:spcAft>
              <a:buSzPts val="1800"/>
              <a:buNone/>
            </a:pPr>
            <a:r>
              <a:rPr lang="en-GB" sz="1800">
                <a:solidFill>
                  <a:srgbClr val="BFBFBF"/>
                </a:solidFill>
              </a:rPr>
              <a:t>Here are the days when each year will take part:</a:t>
            </a:r>
            <a:endParaRPr sz="1800" b="0" i="0" u="none" strike="noStrike">
              <a:solidFill>
                <a:srgbClr val="BFBFBF"/>
              </a:solidFill>
            </a:endParaRPr>
          </a:p>
          <a:p>
            <a:pPr marL="0" lvl="0" indent="0" algn="l" rtl="0">
              <a:lnSpc>
                <a:spcPct val="90000"/>
              </a:lnSpc>
              <a:spcBef>
                <a:spcPts val="600"/>
              </a:spcBef>
              <a:spcAft>
                <a:spcPts val="0"/>
              </a:spcAft>
              <a:buSzPts val="1800"/>
              <a:buNone/>
            </a:pPr>
            <a:r>
              <a:rPr lang="en-GB" sz="1800" i="0" u="none" strike="noStrike">
                <a:solidFill>
                  <a:srgbClr val="BFBFBF"/>
                </a:solidFill>
              </a:rPr>
              <a:t>Monday: Nursery and Reception</a:t>
            </a:r>
            <a:endParaRPr/>
          </a:p>
          <a:p>
            <a:pPr marL="0" lvl="0" indent="0" algn="l" rtl="0">
              <a:lnSpc>
                <a:spcPct val="90000"/>
              </a:lnSpc>
              <a:spcBef>
                <a:spcPts val="600"/>
              </a:spcBef>
              <a:spcAft>
                <a:spcPts val="0"/>
              </a:spcAft>
              <a:buSzPts val="1800"/>
              <a:buNone/>
            </a:pPr>
            <a:r>
              <a:rPr lang="en-GB" sz="1800">
                <a:solidFill>
                  <a:srgbClr val="BFBFBF"/>
                </a:solidFill>
              </a:rPr>
              <a:t>Tuesday: Years 1 and 2</a:t>
            </a:r>
            <a:endParaRPr/>
          </a:p>
          <a:p>
            <a:pPr marL="0" lvl="0" indent="0" algn="l" rtl="0">
              <a:lnSpc>
                <a:spcPct val="90000"/>
              </a:lnSpc>
              <a:spcBef>
                <a:spcPts val="600"/>
              </a:spcBef>
              <a:spcAft>
                <a:spcPts val="0"/>
              </a:spcAft>
              <a:buSzPts val="1800"/>
              <a:buNone/>
            </a:pPr>
            <a:r>
              <a:rPr lang="en-GB" sz="1800" i="0" u="none" strike="noStrike">
                <a:solidFill>
                  <a:srgbClr val="BFBFBF"/>
                </a:solidFill>
              </a:rPr>
              <a:t>Wednesday: Years 3 and 4</a:t>
            </a:r>
            <a:endParaRPr/>
          </a:p>
          <a:p>
            <a:pPr marL="0" lvl="0" indent="0" algn="l" rtl="0">
              <a:lnSpc>
                <a:spcPct val="90000"/>
              </a:lnSpc>
              <a:spcBef>
                <a:spcPts val="600"/>
              </a:spcBef>
              <a:spcAft>
                <a:spcPts val="0"/>
              </a:spcAft>
              <a:buSzPts val="1800"/>
              <a:buNone/>
            </a:pPr>
            <a:r>
              <a:rPr lang="en-GB" sz="1800">
                <a:solidFill>
                  <a:srgbClr val="BFBFBF"/>
                </a:solidFill>
              </a:rPr>
              <a:t>Thursday: Years 5 and 6</a:t>
            </a:r>
            <a:endParaRPr sz="1800" i="0" u="none" strike="noStrike">
              <a:solidFill>
                <a:srgbClr val="BFBFBF"/>
              </a:solidFill>
            </a:endParaRPr>
          </a:p>
          <a:p>
            <a:pPr marL="0" lvl="0" indent="0" algn="l" rtl="0">
              <a:lnSpc>
                <a:spcPct val="90000"/>
              </a:lnSpc>
              <a:spcBef>
                <a:spcPts val="600"/>
              </a:spcBef>
              <a:spcAft>
                <a:spcPts val="0"/>
              </a:spcAft>
              <a:buSzPts val="1800"/>
              <a:buNone/>
            </a:pPr>
            <a:r>
              <a:rPr lang="en-GB" sz="1800" b="0" i="0" u="none" strike="noStrike"/>
              <a:t>Please can children bring trainers or wellies to school on their day, so that they can be out on the field, planting trees!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0"/>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01/06/2023</a:t>
            </a:r>
            <a:endParaRPr/>
          </a:p>
        </p:txBody>
      </p:sp>
      <p:sp>
        <p:nvSpPr>
          <p:cNvPr id="230" name="Google Shape;230;p10"/>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231" name="Google Shape;231;p10"/>
          <p:cNvSpPr txBox="1">
            <a:spLocks noGrp="1"/>
          </p:cNvSpPr>
          <p:nvPr>
            <p:ph type="body" idx="4294967295"/>
          </p:nvPr>
        </p:nvSpPr>
        <p:spPr>
          <a:xfrm>
            <a:off x="557222" y="273534"/>
            <a:ext cx="11117036" cy="44005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GB" sz="1800" b="1" i="0" u="none" strike="noStrike">
                <a:solidFill>
                  <a:srgbClr val="000000"/>
                </a:solidFill>
              </a:rPr>
              <a:t>Please pack wellies for your child next week</a:t>
            </a:r>
            <a:endParaRPr/>
          </a:p>
          <a:p>
            <a:pPr marL="0" lvl="0" indent="0" algn="l" rtl="0">
              <a:lnSpc>
                <a:spcPct val="90000"/>
              </a:lnSpc>
              <a:spcBef>
                <a:spcPts val="600"/>
              </a:spcBef>
              <a:spcAft>
                <a:spcPts val="0"/>
              </a:spcAft>
              <a:buSzPts val="1800"/>
              <a:buNone/>
            </a:pPr>
            <a:r>
              <a:rPr lang="en-GB" sz="1800" b="0" i="0" u="none" strike="noStrike">
                <a:solidFill>
                  <a:srgbClr val="000000"/>
                </a:solidFill>
              </a:rPr>
              <a:t>Dear parents/carers,</a:t>
            </a:r>
            <a:endParaRPr/>
          </a:p>
          <a:p>
            <a:pPr marL="0" lvl="0" indent="0" algn="l" rtl="0">
              <a:lnSpc>
                <a:spcPct val="90000"/>
              </a:lnSpc>
              <a:spcBef>
                <a:spcPts val="600"/>
              </a:spcBef>
              <a:spcAft>
                <a:spcPts val="0"/>
              </a:spcAft>
              <a:buSzPts val="1800"/>
              <a:buNone/>
            </a:pPr>
            <a:r>
              <a:rPr lang="en-GB" sz="1800" b="0" i="0" u="none" strike="noStrike">
                <a:solidFill>
                  <a:srgbClr val="000000"/>
                </a:solidFill>
              </a:rPr>
              <a:t>Next week, all our children will have the opportunity to be involved in planting a tree in our school</a:t>
            </a:r>
            <a:r>
              <a:rPr lang="en-GB" sz="1800">
                <a:solidFill>
                  <a:srgbClr val="000000"/>
                </a:solidFill>
              </a:rPr>
              <a:t> with the Woodland Trust.</a:t>
            </a:r>
            <a:r>
              <a:rPr lang="en-GB" sz="1800" b="0" i="0" u="none" strike="noStrike">
                <a:solidFill>
                  <a:srgbClr val="000000"/>
                </a:solidFill>
              </a:rPr>
              <a:t> Please can your child bring trainers or wellies to school, as we’ll be out on the field, </a:t>
            </a:r>
            <a:br>
              <a:rPr lang="en-GB" sz="1800" b="0" i="0" u="none" strike="noStrike">
                <a:solidFill>
                  <a:srgbClr val="000000"/>
                </a:solidFill>
              </a:rPr>
            </a:br>
            <a:r>
              <a:rPr lang="en-GB" sz="1800" b="0" i="0" u="none" strike="noStrike">
                <a:solidFill>
                  <a:srgbClr val="000000"/>
                </a:solidFill>
              </a:rPr>
              <a:t>getting muddy!</a:t>
            </a:r>
            <a:endParaRPr/>
          </a:p>
          <a:p>
            <a:pPr marL="0" lvl="0" indent="0" algn="l" rtl="0">
              <a:lnSpc>
                <a:spcPct val="90000"/>
              </a:lnSpc>
              <a:spcBef>
                <a:spcPts val="600"/>
              </a:spcBef>
              <a:spcAft>
                <a:spcPts val="0"/>
              </a:spcAft>
              <a:buSzPts val="1800"/>
              <a:buNone/>
            </a:pPr>
            <a:r>
              <a:rPr lang="en-GB" sz="1800">
                <a:solidFill>
                  <a:srgbClr val="000000"/>
                </a:solidFill>
              </a:rPr>
              <a:t>Here are the days when each year will take part:</a:t>
            </a:r>
            <a:endParaRPr sz="1800" b="0" i="0" u="none" strike="noStrike">
              <a:solidFill>
                <a:srgbClr val="000000"/>
              </a:solidFill>
            </a:endParaRPr>
          </a:p>
          <a:p>
            <a:pPr marL="0" lvl="0" indent="0" algn="l" rtl="0">
              <a:lnSpc>
                <a:spcPct val="90000"/>
              </a:lnSpc>
              <a:spcBef>
                <a:spcPts val="600"/>
              </a:spcBef>
              <a:spcAft>
                <a:spcPts val="0"/>
              </a:spcAft>
              <a:buSzPts val="1800"/>
              <a:buNone/>
            </a:pPr>
            <a:r>
              <a:rPr lang="en-GB" sz="1800" i="0" u="none" strike="noStrike">
                <a:solidFill>
                  <a:srgbClr val="000000"/>
                </a:solidFill>
              </a:rPr>
              <a:t>Monday: Nursery and Reception</a:t>
            </a:r>
            <a:endParaRPr/>
          </a:p>
          <a:p>
            <a:pPr marL="0" lvl="0" indent="0" algn="l" rtl="0">
              <a:lnSpc>
                <a:spcPct val="90000"/>
              </a:lnSpc>
              <a:spcBef>
                <a:spcPts val="600"/>
              </a:spcBef>
              <a:spcAft>
                <a:spcPts val="0"/>
              </a:spcAft>
              <a:buSzPts val="1800"/>
              <a:buNone/>
            </a:pPr>
            <a:r>
              <a:rPr lang="en-GB" sz="1800">
                <a:solidFill>
                  <a:srgbClr val="000000"/>
                </a:solidFill>
              </a:rPr>
              <a:t>Tuesday: Years 1 and 2</a:t>
            </a:r>
            <a:endParaRPr/>
          </a:p>
          <a:p>
            <a:pPr marL="0" lvl="0" indent="0" algn="l" rtl="0">
              <a:lnSpc>
                <a:spcPct val="90000"/>
              </a:lnSpc>
              <a:spcBef>
                <a:spcPts val="600"/>
              </a:spcBef>
              <a:spcAft>
                <a:spcPts val="0"/>
              </a:spcAft>
              <a:buSzPts val="1800"/>
              <a:buNone/>
            </a:pPr>
            <a:r>
              <a:rPr lang="en-GB" sz="1800" i="0" u="none" strike="noStrike">
                <a:solidFill>
                  <a:srgbClr val="000000"/>
                </a:solidFill>
              </a:rPr>
              <a:t>Wednesday: Years 3 and 4</a:t>
            </a:r>
            <a:endParaRPr/>
          </a:p>
          <a:p>
            <a:pPr marL="0" lvl="0" indent="0" algn="l" rtl="0">
              <a:lnSpc>
                <a:spcPct val="90000"/>
              </a:lnSpc>
              <a:spcBef>
                <a:spcPts val="600"/>
              </a:spcBef>
              <a:spcAft>
                <a:spcPts val="0"/>
              </a:spcAft>
              <a:buSzPts val="1800"/>
              <a:buNone/>
            </a:pPr>
            <a:r>
              <a:rPr lang="en-GB" sz="1800">
                <a:solidFill>
                  <a:srgbClr val="000000"/>
                </a:solidFill>
              </a:rPr>
              <a:t>Thursday: Years 5 and 6</a:t>
            </a:r>
            <a:endParaRPr sz="1800"/>
          </a:p>
          <a:p>
            <a:pPr marL="0" lvl="0" indent="0" algn="l" rtl="0">
              <a:lnSpc>
                <a:spcPct val="90000"/>
              </a:lnSpc>
              <a:spcBef>
                <a:spcPts val="600"/>
              </a:spcBef>
              <a:spcAft>
                <a:spcPts val="0"/>
              </a:spcAft>
              <a:buSzPts val="1800"/>
              <a:buNone/>
            </a:pPr>
            <a:r>
              <a:rPr lang="en-GB" sz="1800" b="1" i="0" u="none" strike="noStrike">
                <a:solidFill>
                  <a:srgbClr val="000000"/>
                </a:solidFill>
              </a:rPr>
              <a:t>The benefits of tree planting</a:t>
            </a:r>
            <a:endParaRPr/>
          </a:p>
          <a:p>
            <a:pPr marL="0" lvl="0" indent="0" algn="l" rtl="0">
              <a:lnSpc>
                <a:spcPct val="90000"/>
              </a:lnSpc>
              <a:spcBef>
                <a:spcPts val="600"/>
              </a:spcBef>
              <a:spcAft>
                <a:spcPts val="0"/>
              </a:spcAft>
              <a:buSzPts val="1800"/>
              <a:buNone/>
            </a:pPr>
            <a:r>
              <a:rPr lang="en-GB" sz="1800" b="0" i="0" u="none" strike="noStrike">
                <a:solidFill>
                  <a:srgbClr val="000000"/>
                </a:solidFill>
              </a:rPr>
              <a:t>Tree planting is an incredible way for children to connect with nature while helping the planet. It links to many areas of the curriculum and it’s a fun and hands-on activity.</a:t>
            </a:r>
            <a:endParaRPr/>
          </a:p>
          <a:p>
            <a:pPr marL="0" lvl="0" indent="0" algn="l" rtl="0">
              <a:lnSpc>
                <a:spcPct val="90000"/>
              </a:lnSpc>
              <a:spcBef>
                <a:spcPts val="600"/>
              </a:spcBef>
              <a:spcAft>
                <a:spcPts val="0"/>
              </a:spcAft>
              <a:buSzPts val="1800"/>
              <a:buNone/>
            </a:pPr>
            <a:r>
              <a:rPr lang="en-GB" sz="1800" b="0" i="0" u="none" strike="noStrike">
                <a:solidFill>
                  <a:srgbClr val="000000"/>
                </a:solidFill>
              </a:rPr>
              <a:t>When you plant trees, you make a difference to your whole school and the wider community:</a:t>
            </a:r>
            <a:endParaRPr/>
          </a:p>
          <a:p>
            <a:pPr marL="228600" lvl="0" indent="-228600" algn="l" rtl="0">
              <a:lnSpc>
                <a:spcPct val="90000"/>
              </a:lnSpc>
              <a:spcBef>
                <a:spcPts val="600"/>
              </a:spcBef>
              <a:spcAft>
                <a:spcPts val="0"/>
              </a:spcAft>
              <a:buSzPts val="1800"/>
              <a:buChar char="•"/>
            </a:pPr>
            <a:r>
              <a:rPr lang="en-GB" sz="1800">
                <a:solidFill>
                  <a:srgbClr val="000000"/>
                </a:solidFill>
              </a:rPr>
              <a:t>g</a:t>
            </a:r>
            <a:r>
              <a:rPr lang="en-GB" sz="1800" b="0" i="0" u="none" strike="noStrike">
                <a:solidFill>
                  <a:srgbClr val="000000"/>
                </a:solidFill>
              </a:rPr>
              <a:t>reen spaces improve physical and mental health</a:t>
            </a:r>
            <a:endParaRPr/>
          </a:p>
          <a:p>
            <a:pPr marL="228600" lvl="0" indent="-228600" algn="l" rtl="0">
              <a:lnSpc>
                <a:spcPct val="90000"/>
              </a:lnSpc>
              <a:spcBef>
                <a:spcPts val="600"/>
              </a:spcBef>
              <a:spcAft>
                <a:spcPts val="0"/>
              </a:spcAft>
              <a:buSzPts val="1800"/>
              <a:buChar char="•"/>
            </a:pPr>
            <a:r>
              <a:rPr lang="en-GB" sz="1800">
                <a:solidFill>
                  <a:srgbClr val="000000"/>
                </a:solidFill>
              </a:rPr>
              <a:t>t</a:t>
            </a:r>
            <a:r>
              <a:rPr lang="en-GB" sz="1800" b="0" i="0" u="none" strike="noStrike">
                <a:solidFill>
                  <a:srgbClr val="000000"/>
                </a:solidFill>
              </a:rPr>
              <a:t>rees and hedges provide homes and food for wildlife</a:t>
            </a:r>
            <a:endParaRPr/>
          </a:p>
          <a:p>
            <a:pPr marL="228600" lvl="0" indent="-228600" algn="l" rtl="0">
              <a:lnSpc>
                <a:spcPct val="90000"/>
              </a:lnSpc>
              <a:spcBef>
                <a:spcPts val="600"/>
              </a:spcBef>
              <a:spcAft>
                <a:spcPts val="0"/>
              </a:spcAft>
              <a:buSzPts val="1800"/>
              <a:buChar char="•"/>
            </a:pPr>
            <a:r>
              <a:rPr lang="en-GB" sz="1800">
                <a:solidFill>
                  <a:srgbClr val="000000"/>
                </a:solidFill>
              </a:rPr>
              <a:t>t</a:t>
            </a:r>
            <a:r>
              <a:rPr lang="en-GB" sz="1800" b="0" i="0" u="none" strike="noStrike">
                <a:solidFill>
                  <a:srgbClr val="000000"/>
                </a:solidFill>
              </a:rPr>
              <a:t>rees clean the air we breathe</a:t>
            </a:r>
            <a:endParaRPr/>
          </a:p>
          <a:p>
            <a:pPr marL="228600" lvl="0" indent="-228600" algn="l" rtl="0">
              <a:lnSpc>
                <a:spcPct val="90000"/>
              </a:lnSpc>
              <a:spcBef>
                <a:spcPts val="600"/>
              </a:spcBef>
              <a:spcAft>
                <a:spcPts val="0"/>
              </a:spcAft>
              <a:buSzPts val="1800"/>
              <a:buChar char="•"/>
            </a:pPr>
            <a:r>
              <a:rPr lang="en-GB" sz="1800">
                <a:solidFill>
                  <a:srgbClr val="000000"/>
                </a:solidFill>
              </a:rPr>
              <a:t>t</a:t>
            </a:r>
            <a:r>
              <a:rPr lang="en-GB" sz="1800" b="0" i="0" u="none" strike="noStrike">
                <a:solidFill>
                  <a:srgbClr val="000000"/>
                </a:solidFill>
              </a:rPr>
              <a:t>rees absorb CO2 – one of the main causes of climate change.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1"/>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01/06/2023</a:t>
            </a:r>
            <a:endParaRPr/>
          </a:p>
        </p:txBody>
      </p:sp>
      <p:sp>
        <p:nvSpPr>
          <p:cNvPr id="238" name="Google Shape;238;p11"/>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239" name="Google Shape;239;p11"/>
          <p:cNvSpPr txBox="1">
            <a:spLocks noGrp="1"/>
          </p:cNvSpPr>
          <p:nvPr>
            <p:ph type="body" idx="4294967295"/>
          </p:nvPr>
        </p:nvSpPr>
        <p:spPr>
          <a:xfrm>
            <a:off x="557222" y="273534"/>
            <a:ext cx="11117036" cy="44005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GB" sz="1800" b="1" i="0" u="none" strike="noStrike">
                <a:solidFill>
                  <a:srgbClr val="000000"/>
                </a:solidFill>
              </a:rPr>
              <a:t>Please pack wellies for your child next week</a:t>
            </a:r>
            <a:endParaRPr/>
          </a:p>
          <a:p>
            <a:pPr marL="0" lvl="0" indent="0" algn="l" rtl="0">
              <a:lnSpc>
                <a:spcPct val="90000"/>
              </a:lnSpc>
              <a:spcBef>
                <a:spcPts val="600"/>
              </a:spcBef>
              <a:spcAft>
                <a:spcPts val="0"/>
              </a:spcAft>
              <a:buSzPts val="1800"/>
              <a:buNone/>
            </a:pPr>
            <a:r>
              <a:rPr lang="en-GB" sz="1800" b="0" i="0" u="none" strike="noStrike">
                <a:solidFill>
                  <a:srgbClr val="BFBFBF"/>
                </a:solidFill>
              </a:rPr>
              <a:t>Dear parents/carers,</a:t>
            </a:r>
            <a:endParaRPr/>
          </a:p>
          <a:p>
            <a:pPr marL="0" lvl="0" indent="0" algn="l" rtl="0">
              <a:lnSpc>
                <a:spcPct val="90000"/>
              </a:lnSpc>
              <a:spcBef>
                <a:spcPts val="600"/>
              </a:spcBef>
              <a:spcAft>
                <a:spcPts val="0"/>
              </a:spcAft>
              <a:buSzPts val="1800"/>
              <a:buNone/>
            </a:pPr>
            <a:r>
              <a:rPr lang="en-GB" sz="1800" b="0" i="0" u="none" strike="noStrike">
                <a:solidFill>
                  <a:srgbClr val="BFBFBF"/>
                </a:solidFill>
              </a:rPr>
              <a:t>Next week, all our children will have the opportunity to be involved in planting a tree in our school</a:t>
            </a:r>
            <a:r>
              <a:rPr lang="en-GB" sz="1800">
                <a:solidFill>
                  <a:srgbClr val="BFBFBF"/>
                </a:solidFill>
              </a:rPr>
              <a:t> with the Woodland Trust.</a:t>
            </a:r>
            <a:r>
              <a:rPr lang="en-GB" sz="1800" b="0" i="0" u="none" strike="noStrike">
                <a:solidFill>
                  <a:srgbClr val="BFBFBF"/>
                </a:solidFill>
              </a:rPr>
              <a:t> </a:t>
            </a:r>
            <a:r>
              <a:rPr lang="en-GB" sz="1800" b="0" i="0" u="none" strike="noStrike">
                <a:solidFill>
                  <a:srgbClr val="000000"/>
                </a:solidFill>
              </a:rPr>
              <a:t>Please can your child bring trainers or wellies to school, as we’ll be out on the field, </a:t>
            </a:r>
            <a:br>
              <a:rPr lang="en-GB" sz="1800" b="0" i="0" u="none" strike="noStrike">
                <a:solidFill>
                  <a:srgbClr val="000000"/>
                </a:solidFill>
              </a:rPr>
            </a:br>
            <a:r>
              <a:rPr lang="en-GB" sz="1800" b="0" i="0" u="none" strike="noStrike">
                <a:solidFill>
                  <a:srgbClr val="000000"/>
                </a:solidFill>
              </a:rPr>
              <a:t>getting muddy!</a:t>
            </a:r>
            <a:endParaRPr/>
          </a:p>
          <a:p>
            <a:pPr marL="0" lvl="0" indent="0" algn="l" rtl="0">
              <a:lnSpc>
                <a:spcPct val="90000"/>
              </a:lnSpc>
              <a:spcBef>
                <a:spcPts val="600"/>
              </a:spcBef>
              <a:spcAft>
                <a:spcPts val="0"/>
              </a:spcAft>
              <a:buSzPts val="1800"/>
              <a:buNone/>
            </a:pPr>
            <a:r>
              <a:rPr lang="en-GB" sz="1800">
                <a:solidFill>
                  <a:srgbClr val="BFBFBF"/>
                </a:solidFill>
              </a:rPr>
              <a:t>Here are the days when each year will take part:</a:t>
            </a:r>
            <a:endParaRPr sz="1800" b="0" i="0" u="none" strike="noStrike">
              <a:solidFill>
                <a:srgbClr val="BFBFBF"/>
              </a:solidFill>
            </a:endParaRPr>
          </a:p>
          <a:p>
            <a:pPr marL="0" lvl="0" indent="0" algn="l" rtl="0">
              <a:lnSpc>
                <a:spcPct val="90000"/>
              </a:lnSpc>
              <a:spcBef>
                <a:spcPts val="600"/>
              </a:spcBef>
              <a:spcAft>
                <a:spcPts val="0"/>
              </a:spcAft>
              <a:buSzPts val="1800"/>
              <a:buNone/>
            </a:pPr>
            <a:r>
              <a:rPr lang="en-GB" sz="1800" i="0" u="none" strike="noStrike">
                <a:solidFill>
                  <a:srgbClr val="BFBFBF"/>
                </a:solidFill>
              </a:rPr>
              <a:t>Monday: Nursery and Reception</a:t>
            </a:r>
            <a:endParaRPr/>
          </a:p>
          <a:p>
            <a:pPr marL="0" lvl="0" indent="0" algn="l" rtl="0">
              <a:lnSpc>
                <a:spcPct val="90000"/>
              </a:lnSpc>
              <a:spcBef>
                <a:spcPts val="600"/>
              </a:spcBef>
              <a:spcAft>
                <a:spcPts val="0"/>
              </a:spcAft>
              <a:buSzPts val="1800"/>
              <a:buNone/>
            </a:pPr>
            <a:r>
              <a:rPr lang="en-GB" sz="1800">
                <a:solidFill>
                  <a:srgbClr val="BFBFBF"/>
                </a:solidFill>
              </a:rPr>
              <a:t>Tuesday: Years 1 and 2</a:t>
            </a:r>
            <a:endParaRPr/>
          </a:p>
          <a:p>
            <a:pPr marL="0" lvl="0" indent="0" algn="l" rtl="0">
              <a:lnSpc>
                <a:spcPct val="90000"/>
              </a:lnSpc>
              <a:spcBef>
                <a:spcPts val="600"/>
              </a:spcBef>
              <a:spcAft>
                <a:spcPts val="0"/>
              </a:spcAft>
              <a:buSzPts val="1800"/>
              <a:buNone/>
            </a:pPr>
            <a:r>
              <a:rPr lang="en-GB" sz="1800" i="0" u="none" strike="noStrike">
                <a:solidFill>
                  <a:srgbClr val="BFBFBF"/>
                </a:solidFill>
              </a:rPr>
              <a:t>Wednesday: Years 3 and 4</a:t>
            </a:r>
            <a:endParaRPr/>
          </a:p>
          <a:p>
            <a:pPr marL="0" lvl="0" indent="0" algn="l" rtl="0">
              <a:lnSpc>
                <a:spcPct val="90000"/>
              </a:lnSpc>
              <a:spcBef>
                <a:spcPts val="600"/>
              </a:spcBef>
              <a:spcAft>
                <a:spcPts val="0"/>
              </a:spcAft>
              <a:buSzPts val="1800"/>
              <a:buNone/>
            </a:pPr>
            <a:r>
              <a:rPr lang="en-GB" sz="1800">
                <a:solidFill>
                  <a:srgbClr val="BFBFBF"/>
                </a:solidFill>
              </a:rPr>
              <a:t>Thursday: Years 5 and 6</a:t>
            </a:r>
            <a:endParaRPr/>
          </a:p>
          <a:p>
            <a:pPr marL="0" lvl="0" indent="0" algn="l" rtl="0">
              <a:lnSpc>
                <a:spcPct val="90000"/>
              </a:lnSpc>
              <a:spcBef>
                <a:spcPts val="600"/>
              </a:spcBef>
              <a:spcAft>
                <a:spcPts val="0"/>
              </a:spcAft>
              <a:buSzPts val="1800"/>
              <a:buNone/>
            </a:pPr>
            <a:r>
              <a:rPr lang="en-GB" sz="1800" b="1" i="0" u="none" strike="noStrike">
                <a:solidFill>
                  <a:srgbClr val="BFBFBF"/>
                </a:solidFill>
              </a:rPr>
              <a:t>The benefits of tree planting</a:t>
            </a:r>
            <a:endParaRPr/>
          </a:p>
          <a:p>
            <a:pPr marL="0" lvl="0" indent="0" algn="l" rtl="0">
              <a:lnSpc>
                <a:spcPct val="90000"/>
              </a:lnSpc>
              <a:spcBef>
                <a:spcPts val="600"/>
              </a:spcBef>
              <a:spcAft>
                <a:spcPts val="0"/>
              </a:spcAft>
              <a:buSzPts val="1800"/>
              <a:buNone/>
            </a:pPr>
            <a:r>
              <a:rPr lang="en-GB" sz="1800" b="0" i="0" u="none" strike="noStrike">
                <a:solidFill>
                  <a:srgbClr val="BFBFBF"/>
                </a:solidFill>
              </a:rPr>
              <a:t>Tree planting is an incredible way for children to connect with nature while helping the planet. It links to many areas of the curriculum and it’s a fun and hands-on activity.</a:t>
            </a:r>
            <a:endParaRPr/>
          </a:p>
          <a:p>
            <a:pPr marL="0" lvl="0" indent="0" algn="l" rtl="0">
              <a:lnSpc>
                <a:spcPct val="90000"/>
              </a:lnSpc>
              <a:spcBef>
                <a:spcPts val="600"/>
              </a:spcBef>
              <a:spcAft>
                <a:spcPts val="0"/>
              </a:spcAft>
              <a:buSzPts val="1800"/>
              <a:buNone/>
            </a:pPr>
            <a:r>
              <a:rPr lang="en-GB" sz="1800" b="0" i="0" u="none" strike="noStrike">
                <a:solidFill>
                  <a:srgbClr val="BFBFBF"/>
                </a:solidFill>
              </a:rPr>
              <a:t>When you plant trees, you make a difference to your whole school and the wider community:</a:t>
            </a:r>
            <a:endParaRPr/>
          </a:p>
          <a:p>
            <a:pPr marL="228600" lvl="0" indent="-228600" algn="l" rtl="0">
              <a:lnSpc>
                <a:spcPct val="90000"/>
              </a:lnSpc>
              <a:spcBef>
                <a:spcPts val="600"/>
              </a:spcBef>
              <a:spcAft>
                <a:spcPts val="0"/>
              </a:spcAft>
              <a:buSzPts val="1800"/>
              <a:buChar char="•"/>
            </a:pPr>
            <a:r>
              <a:rPr lang="en-GB" sz="1800">
                <a:solidFill>
                  <a:srgbClr val="BFBFBF"/>
                </a:solidFill>
              </a:rPr>
              <a:t>g</a:t>
            </a:r>
            <a:r>
              <a:rPr lang="en-GB" sz="1800" b="0" i="0" u="none" strike="noStrike">
                <a:solidFill>
                  <a:srgbClr val="BFBFBF"/>
                </a:solidFill>
              </a:rPr>
              <a:t>reen spaces improve physical and mental health</a:t>
            </a:r>
            <a:endParaRPr/>
          </a:p>
          <a:p>
            <a:pPr marL="228600" lvl="0" indent="-228600" algn="l" rtl="0">
              <a:lnSpc>
                <a:spcPct val="90000"/>
              </a:lnSpc>
              <a:spcBef>
                <a:spcPts val="600"/>
              </a:spcBef>
              <a:spcAft>
                <a:spcPts val="0"/>
              </a:spcAft>
              <a:buSzPts val="1800"/>
              <a:buChar char="•"/>
            </a:pPr>
            <a:r>
              <a:rPr lang="en-GB" sz="1800">
                <a:solidFill>
                  <a:srgbClr val="BFBFBF"/>
                </a:solidFill>
              </a:rPr>
              <a:t>t</a:t>
            </a:r>
            <a:r>
              <a:rPr lang="en-GB" sz="1800" b="0" i="0" u="none" strike="noStrike">
                <a:solidFill>
                  <a:srgbClr val="BFBFBF"/>
                </a:solidFill>
              </a:rPr>
              <a:t>rees and hedges provide homes and food for wildlife</a:t>
            </a:r>
            <a:endParaRPr/>
          </a:p>
          <a:p>
            <a:pPr marL="228600" lvl="0" indent="-228600" algn="l" rtl="0">
              <a:lnSpc>
                <a:spcPct val="90000"/>
              </a:lnSpc>
              <a:spcBef>
                <a:spcPts val="600"/>
              </a:spcBef>
              <a:spcAft>
                <a:spcPts val="0"/>
              </a:spcAft>
              <a:buSzPts val="1800"/>
              <a:buChar char="•"/>
            </a:pPr>
            <a:r>
              <a:rPr lang="en-GB" sz="1800">
                <a:solidFill>
                  <a:srgbClr val="BFBFBF"/>
                </a:solidFill>
              </a:rPr>
              <a:t>t</a:t>
            </a:r>
            <a:r>
              <a:rPr lang="en-GB" sz="1800" b="0" i="0" u="none" strike="noStrike">
                <a:solidFill>
                  <a:srgbClr val="BFBFBF"/>
                </a:solidFill>
              </a:rPr>
              <a:t>rees clean the air we breathe</a:t>
            </a:r>
            <a:endParaRPr/>
          </a:p>
          <a:p>
            <a:pPr marL="228600" lvl="0" indent="-228600" algn="l" rtl="0">
              <a:lnSpc>
                <a:spcPct val="90000"/>
              </a:lnSpc>
              <a:spcBef>
                <a:spcPts val="600"/>
              </a:spcBef>
              <a:spcAft>
                <a:spcPts val="0"/>
              </a:spcAft>
              <a:buSzPts val="1800"/>
              <a:buChar char="•"/>
            </a:pPr>
            <a:r>
              <a:rPr lang="en-GB" sz="1800">
                <a:solidFill>
                  <a:srgbClr val="BFBFBF"/>
                </a:solidFill>
              </a:rPr>
              <a:t>t</a:t>
            </a:r>
            <a:r>
              <a:rPr lang="en-GB" sz="1800" b="0" i="0" u="none" strike="noStrike">
                <a:solidFill>
                  <a:srgbClr val="BFBFBF"/>
                </a:solidFill>
              </a:rPr>
              <a:t>rees absorb CO2 – one of the main causes of climate change.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title"/>
          </p:nvPr>
        </p:nvSpPr>
        <p:spPr>
          <a:xfrm>
            <a:off x="4686295" y="2994500"/>
            <a:ext cx="6811963" cy="1325563"/>
          </a:xfrm>
          <a:prstGeom prst="rect">
            <a:avLst/>
          </a:prstGeom>
          <a:noFill/>
          <a:ln>
            <a:noFill/>
          </a:ln>
        </p:spPr>
        <p:txBody>
          <a:bodyPr spcFirstLastPara="1" wrap="square" lIns="91425" tIns="45700" rIns="91425" bIns="45700" anchor="b" anchorCtr="0">
            <a:normAutofit fontScale="90000"/>
          </a:bodyPr>
          <a:lstStyle/>
          <a:p>
            <a:pPr marL="0" lvl="0" indent="0" algn="r" rtl="0">
              <a:lnSpc>
                <a:spcPct val="90000"/>
              </a:lnSpc>
              <a:spcBef>
                <a:spcPts val="0"/>
              </a:spcBef>
              <a:spcAft>
                <a:spcPts val="0"/>
              </a:spcAft>
              <a:buClr>
                <a:schemeClr val="dk1"/>
              </a:buClr>
              <a:buSzPct val="100000"/>
              <a:buFont typeface="Arial"/>
              <a:buNone/>
            </a:pPr>
            <a:r>
              <a:rPr lang="en-GB"/>
              <a:t>1. Put your main point first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3"/>
          <p:cNvSpPr txBox="1">
            <a:spLocks noGrp="1"/>
          </p:cNvSpPr>
          <p:nvPr>
            <p:ph type="title"/>
          </p:nvPr>
        </p:nvSpPr>
        <p:spPr>
          <a:xfrm>
            <a:off x="411480" y="365125"/>
            <a:ext cx="9930500" cy="10610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100"/>
              <a:buFont typeface="Arial"/>
              <a:buNone/>
            </a:pPr>
            <a:r>
              <a:rPr lang="en-GB"/>
              <a:t>Ask yourself three questions</a:t>
            </a:r>
            <a:endParaRPr/>
          </a:p>
        </p:txBody>
      </p:sp>
      <p:sp>
        <p:nvSpPr>
          <p:cNvPr id="252" name="Google Shape;252;p13"/>
          <p:cNvSpPr txBox="1">
            <a:spLocks noGrp="1"/>
          </p:cNvSpPr>
          <p:nvPr>
            <p:ph type="body" idx="1"/>
          </p:nvPr>
        </p:nvSpPr>
        <p:spPr>
          <a:xfrm>
            <a:off x="407988" y="1690689"/>
            <a:ext cx="11376025" cy="4401102"/>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SzPts val="2800"/>
              <a:buNone/>
            </a:pPr>
            <a:endParaRPr sz="2800"/>
          </a:p>
          <a:p>
            <a:pPr marL="228600" lvl="0" indent="-228600" algn="l" rtl="0">
              <a:lnSpc>
                <a:spcPct val="90000"/>
              </a:lnSpc>
              <a:spcBef>
                <a:spcPts val="600"/>
              </a:spcBef>
              <a:spcAft>
                <a:spcPts val="0"/>
              </a:spcAft>
              <a:buSzPts val="2800"/>
              <a:buChar char="•"/>
            </a:pPr>
            <a:r>
              <a:rPr lang="en-GB" sz="2800"/>
              <a:t>Who am I writing to?</a:t>
            </a:r>
            <a:endParaRPr/>
          </a:p>
          <a:p>
            <a:pPr marL="0" lvl="0" indent="0" algn="l" rtl="0">
              <a:lnSpc>
                <a:spcPct val="90000"/>
              </a:lnSpc>
              <a:spcBef>
                <a:spcPts val="600"/>
              </a:spcBef>
              <a:spcAft>
                <a:spcPts val="0"/>
              </a:spcAft>
              <a:buSzPts val="2800"/>
              <a:buNone/>
            </a:pPr>
            <a:endParaRPr sz="2800"/>
          </a:p>
          <a:p>
            <a:pPr marL="228600" lvl="0" indent="-228600" algn="l" rtl="0">
              <a:lnSpc>
                <a:spcPct val="90000"/>
              </a:lnSpc>
              <a:spcBef>
                <a:spcPts val="600"/>
              </a:spcBef>
              <a:spcAft>
                <a:spcPts val="0"/>
              </a:spcAft>
              <a:buSzPts val="2800"/>
              <a:buChar char="•"/>
            </a:pPr>
            <a:r>
              <a:rPr lang="en-GB" sz="2800"/>
              <a:t>What do I want them to know?</a:t>
            </a:r>
            <a:endParaRPr/>
          </a:p>
          <a:p>
            <a:pPr marL="0" lvl="0" indent="0" algn="l" rtl="0">
              <a:lnSpc>
                <a:spcPct val="90000"/>
              </a:lnSpc>
              <a:spcBef>
                <a:spcPts val="600"/>
              </a:spcBef>
              <a:spcAft>
                <a:spcPts val="0"/>
              </a:spcAft>
              <a:buSzPts val="2800"/>
              <a:buNone/>
            </a:pPr>
            <a:endParaRPr sz="2800"/>
          </a:p>
          <a:p>
            <a:pPr marL="228600" lvl="0" indent="-228600" algn="l" rtl="0">
              <a:lnSpc>
                <a:spcPct val="90000"/>
              </a:lnSpc>
              <a:spcBef>
                <a:spcPts val="600"/>
              </a:spcBef>
              <a:spcAft>
                <a:spcPts val="0"/>
              </a:spcAft>
              <a:buSzPts val="2800"/>
              <a:buChar char="•"/>
            </a:pPr>
            <a:r>
              <a:rPr lang="en-GB" sz="2800"/>
              <a:t>What do I want them to do?</a:t>
            </a:r>
            <a:endParaRPr/>
          </a:p>
          <a:p>
            <a:pPr marL="228600" lvl="0" indent="-76200" algn="l" rtl="0">
              <a:lnSpc>
                <a:spcPct val="90000"/>
              </a:lnSpc>
              <a:spcBef>
                <a:spcPts val="600"/>
              </a:spcBef>
              <a:spcAft>
                <a:spcPts val="0"/>
              </a:spcAft>
              <a:buSzPts val="2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txBox="1">
            <a:spLocks noGrp="1"/>
          </p:cNvSpPr>
          <p:nvPr>
            <p:ph type="title"/>
          </p:nvPr>
        </p:nvSpPr>
        <p:spPr>
          <a:xfrm>
            <a:off x="4271963" y="2994500"/>
            <a:ext cx="7226295"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GB"/>
              <a:t>2. Shorten your sentences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5"/>
          <p:cNvSpPr txBox="1">
            <a:spLocks noGrp="1"/>
          </p:cNvSpPr>
          <p:nvPr>
            <p:ph type="title"/>
          </p:nvPr>
        </p:nvSpPr>
        <p:spPr>
          <a:xfrm>
            <a:off x="411480" y="365125"/>
            <a:ext cx="9930500" cy="10610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100"/>
              <a:buFont typeface="Arial"/>
              <a:buNone/>
            </a:pPr>
            <a:r>
              <a:rPr lang="en-GB"/>
              <a:t>Longer sentences are harder to read</a:t>
            </a:r>
            <a:endParaRPr/>
          </a:p>
        </p:txBody>
      </p:sp>
      <p:sp>
        <p:nvSpPr>
          <p:cNvPr id="265" name="Google Shape;265;p15"/>
          <p:cNvSpPr txBox="1">
            <a:spLocks noGrp="1"/>
          </p:cNvSpPr>
          <p:nvPr>
            <p:ph type="body" idx="1"/>
          </p:nvPr>
        </p:nvSpPr>
        <p:spPr>
          <a:xfrm>
            <a:off x="407988" y="1690689"/>
            <a:ext cx="11376025" cy="4401102"/>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SzPts val="2800"/>
              <a:buNone/>
            </a:pPr>
            <a:endParaRPr sz="2800"/>
          </a:p>
          <a:p>
            <a:pPr marL="0" lvl="0" indent="0" algn="l" rtl="0">
              <a:lnSpc>
                <a:spcPct val="90000"/>
              </a:lnSpc>
              <a:spcBef>
                <a:spcPts val="600"/>
              </a:spcBef>
              <a:spcAft>
                <a:spcPts val="0"/>
              </a:spcAft>
              <a:buSzPts val="2400"/>
              <a:buNone/>
            </a:pPr>
            <a:r>
              <a:rPr lang="en-GB"/>
              <a:t>11 words		easy</a:t>
            </a:r>
            <a:endParaRPr/>
          </a:p>
          <a:p>
            <a:pPr marL="0" lvl="0" indent="0" algn="l" rtl="0">
              <a:lnSpc>
                <a:spcPct val="90000"/>
              </a:lnSpc>
              <a:spcBef>
                <a:spcPts val="600"/>
              </a:spcBef>
              <a:spcAft>
                <a:spcPts val="0"/>
              </a:spcAft>
              <a:buSzPts val="2400"/>
              <a:buNone/>
            </a:pPr>
            <a:r>
              <a:rPr lang="en-GB"/>
              <a:t>21 words		fairly difficult</a:t>
            </a:r>
            <a:endParaRPr/>
          </a:p>
          <a:p>
            <a:pPr marL="0" lvl="0" indent="0" algn="l" rtl="0">
              <a:lnSpc>
                <a:spcPct val="90000"/>
              </a:lnSpc>
              <a:spcBef>
                <a:spcPts val="600"/>
              </a:spcBef>
              <a:spcAft>
                <a:spcPts val="0"/>
              </a:spcAft>
              <a:buSzPts val="2400"/>
              <a:buNone/>
            </a:pPr>
            <a:r>
              <a:rPr lang="en-GB"/>
              <a:t>25 words		difficult</a:t>
            </a:r>
            <a:endParaRPr/>
          </a:p>
          <a:p>
            <a:pPr marL="0" lvl="0" indent="0" algn="l" rtl="0">
              <a:lnSpc>
                <a:spcPct val="90000"/>
              </a:lnSpc>
              <a:spcBef>
                <a:spcPts val="600"/>
              </a:spcBef>
              <a:spcAft>
                <a:spcPts val="0"/>
              </a:spcAft>
              <a:buSzPts val="2400"/>
              <a:buNone/>
            </a:pPr>
            <a:r>
              <a:rPr lang="en-GB"/>
              <a:t>29 words+		very difficult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6"/>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01/06/2023</a:t>
            </a:r>
            <a:endParaRPr/>
          </a:p>
        </p:txBody>
      </p:sp>
      <p:sp>
        <p:nvSpPr>
          <p:cNvPr id="272" name="Google Shape;272;p16"/>
          <p:cNvSpPr txBox="1">
            <a:spLocks noGrp="1"/>
          </p:cNvSpPr>
          <p:nvPr>
            <p:ph type="ftr" idx="11"/>
          </p:nvPr>
        </p:nvSpPr>
        <p:spPr>
          <a:xfrm>
            <a:off x="2006599" y="6356350"/>
            <a:ext cx="590296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Presentation Title Here</a:t>
            </a:r>
            <a:endParaRPr/>
          </a:p>
        </p:txBody>
      </p:sp>
      <p:sp>
        <p:nvSpPr>
          <p:cNvPr id="273" name="Google Shape;273;p16"/>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17</a:t>
            </a:fld>
            <a:endParaRPr/>
          </a:p>
        </p:txBody>
      </p:sp>
      <p:sp>
        <p:nvSpPr>
          <p:cNvPr id="274" name="Google Shape;274;p16"/>
          <p:cNvSpPr txBox="1">
            <a:spLocks noGrp="1"/>
          </p:cNvSpPr>
          <p:nvPr>
            <p:ph type="body" idx="1"/>
          </p:nvPr>
        </p:nvSpPr>
        <p:spPr>
          <a:xfrm>
            <a:off x="407988" y="1690689"/>
            <a:ext cx="11376025" cy="440110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GB"/>
              <a:t>This sentence has five words. Here are five more words. Five-word sentences are fine. But several together become monotonous. Listen to what is happening. The writing is getting boring. The sound of it drones. It’s like a stuck record. The ear demands some variety. </a:t>
            </a:r>
            <a:endParaRPr/>
          </a:p>
          <a:p>
            <a:pPr marL="0" lvl="0" indent="0" algn="l" rtl="0">
              <a:lnSpc>
                <a:spcPct val="90000"/>
              </a:lnSpc>
              <a:spcBef>
                <a:spcPts val="600"/>
              </a:spcBef>
              <a:spcAft>
                <a:spcPts val="0"/>
              </a:spcAft>
              <a:buSzPts val="2400"/>
              <a:buNone/>
            </a:pPr>
            <a:r>
              <a:rPr lang="en-GB"/>
              <a:t>Now listen. I vary the sentence length, and I create music. Music. The writing sings. It has a pleasant rhythm, a lilt, a harmony. I use short sentences. And I use sentences of medium length. And sometimes, when I am certain the reader is rested, I will engage him with a sentence of considerable length, a sentence that burns with energy and builds with all the impetus of a crescendo, the roll of the drums, the crash of the cymbals – sounds that say listen to this, it is important.</a:t>
            </a:r>
            <a:endParaRPr/>
          </a:p>
          <a:p>
            <a:pPr marL="0" lvl="0" indent="0" algn="l" rtl="0">
              <a:lnSpc>
                <a:spcPct val="90000"/>
              </a:lnSpc>
              <a:spcBef>
                <a:spcPts val="600"/>
              </a:spcBef>
              <a:spcAft>
                <a:spcPts val="0"/>
              </a:spcAft>
              <a:buSzPts val="2400"/>
              <a:buNone/>
            </a:pPr>
            <a:r>
              <a:rPr lang="en-GB" i="1"/>
              <a:t>Gary Provost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7"/>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01/06/2023</a:t>
            </a:r>
            <a:endParaRPr/>
          </a:p>
        </p:txBody>
      </p:sp>
      <p:sp>
        <p:nvSpPr>
          <p:cNvPr id="281" name="Google Shape;281;p17"/>
          <p:cNvSpPr txBox="1">
            <a:spLocks noGrp="1"/>
          </p:cNvSpPr>
          <p:nvPr>
            <p:ph type="ftr" idx="11"/>
          </p:nvPr>
        </p:nvSpPr>
        <p:spPr>
          <a:xfrm>
            <a:off x="2006599" y="6356350"/>
            <a:ext cx="590296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Presentation Title Here</a:t>
            </a:r>
            <a:endParaRPr/>
          </a:p>
        </p:txBody>
      </p:sp>
      <p:sp>
        <p:nvSpPr>
          <p:cNvPr id="282" name="Google Shape;282;p17"/>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18</a:t>
            </a:fld>
            <a:endParaRPr/>
          </a:p>
        </p:txBody>
      </p:sp>
      <p:sp>
        <p:nvSpPr>
          <p:cNvPr id="283" name="Google Shape;283;p17"/>
          <p:cNvSpPr txBox="1">
            <a:spLocks noGrp="1"/>
          </p:cNvSpPr>
          <p:nvPr>
            <p:ph type="body" idx="1"/>
          </p:nvPr>
        </p:nvSpPr>
        <p:spPr>
          <a:xfrm>
            <a:off x="407988" y="1690689"/>
            <a:ext cx="11376025" cy="440110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GB">
                <a:solidFill>
                  <a:srgbClr val="BFBFBF"/>
                </a:solidFill>
              </a:rPr>
              <a:t>This sentence has five words. Here are five more words. Five-word sentences are fine. But several together become monotonous. Listen to what is happening. The writing is getting boring. The sound of it drones. It’s like a stuck record. The ear demands some variety. </a:t>
            </a:r>
            <a:endParaRPr/>
          </a:p>
          <a:p>
            <a:pPr marL="0" lvl="0" indent="0" algn="l" rtl="0">
              <a:lnSpc>
                <a:spcPct val="90000"/>
              </a:lnSpc>
              <a:spcBef>
                <a:spcPts val="600"/>
              </a:spcBef>
              <a:spcAft>
                <a:spcPts val="0"/>
              </a:spcAft>
              <a:buSzPts val="2400"/>
              <a:buNone/>
            </a:pPr>
            <a:r>
              <a:rPr lang="en-GB">
                <a:solidFill>
                  <a:srgbClr val="BFBFBF"/>
                </a:solidFill>
              </a:rPr>
              <a:t>Now listen. I vary the sentence length, and I create music. Music. The writing sings. It has a pleasant rhythm, a lilt, a harmony. I use short sentences. And I use sentences of medium length. </a:t>
            </a:r>
            <a:r>
              <a:rPr lang="en-GB"/>
              <a:t>And sometimes, when I am certain the reader is rested, I will engage him with a sentence of considerable length, a sentence that burns with energy and builds with all the impetus of a crescendo, the roll of the drums, the crash of the cymbals – sounds that say listen to this, it is important.</a:t>
            </a:r>
            <a:endParaRPr/>
          </a:p>
          <a:p>
            <a:pPr marL="0" lvl="0" indent="0" algn="l" rtl="0">
              <a:lnSpc>
                <a:spcPct val="90000"/>
              </a:lnSpc>
              <a:spcBef>
                <a:spcPts val="600"/>
              </a:spcBef>
              <a:spcAft>
                <a:spcPts val="0"/>
              </a:spcAft>
              <a:buSzPts val="2400"/>
              <a:buNone/>
            </a:pPr>
            <a:r>
              <a:rPr lang="en-GB" i="1"/>
              <a:t>Gary Provost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8"/>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01/06/2023</a:t>
            </a:r>
            <a:endParaRPr/>
          </a:p>
        </p:txBody>
      </p:sp>
      <p:sp>
        <p:nvSpPr>
          <p:cNvPr id="290" name="Google Shape;290;p18"/>
          <p:cNvSpPr txBox="1">
            <a:spLocks noGrp="1"/>
          </p:cNvSpPr>
          <p:nvPr>
            <p:ph type="ftr" idx="11"/>
          </p:nvPr>
        </p:nvSpPr>
        <p:spPr>
          <a:xfrm>
            <a:off x="2006599" y="6356350"/>
            <a:ext cx="590296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Presentation Title Here</a:t>
            </a:r>
            <a:endParaRPr/>
          </a:p>
        </p:txBody>
      </p:sp>
      <p:sp>
        <p:nvSpPr>
          <p:cNvPr id="291" name="Google Shape;291;p18"/>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19</a:t>
            </a:fld>
            <a:endParaRPr/>
          </a:p>
        </p:txBody>
      </p:sp>
      <p:sp>
        <p:nvSpPr>
          <p:cNvPr id="292" name="Google Shape;292;p18"/>
          <p:cNvSpPr txBox="1">
            <a:spLocks noGrp="1"/>
          </p:cNvSpPr>
          <p:nvPr>
            <p:ph type="body" idx="1"/>
          </p:nvPr>
        </p:nvSpPr>
        <p:spPr>
          <a:xfrm>
            <a:off x="407988" y="1690689"/>
            <a:ext cx="11376025" cy="440110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GB"/>
              <a:t>It’s time for us to take a hard look at what we’ve been doing, building on those elements that worked well, but also being honest about what needs to get better – particularly given recent public, stakeholder and media criticism, which demonstrates that positive sentiment may be waning. </a:t>
            </a:r>
            <a:endParaRPr/>
          </a:p>
          <a:p>
            <a:pPr marL="0" lvl="0" indent="0" algn="l" rtl="0">
              <a:lnSpc>
                <a:spcPct val="90000"/>
              </a:lnSpc>
              <a:spcBef>
                <a:spcPts val="600"/>
              </a:spcBef>
              <a:spcAft>
                <a:spcPts val="0"/>
              </a:spcAft>
              <a:buSzPts val="2400"/>
              <a:buNone/>
            </a:pPr>
            <a:r>
              <a:rPr lang="en-GB" i="1"/>
              <a:t>(47 words)</a:t>
            </a:r>
            <a:endParaRPr/>
          </a:p>
          <a:p>
            <a:pPr marL="0" lvl="0" indent="0" algn="l" rtl="0">
              <a:lnSpc>
                <a:spcPct val="90000"/>
              </a:lnSpc>
              <a:spcBef>
                <a:spcPts val="600"/>
              </a:spcBef>
              <a:spcAft>
                <a:spcPts val="0"/>
              </a:spcAft>
              <a:buSzPts val="2400"/>
              <a:buNone/>
            </a:pPr>
            <a:endParaRPr i="1"/>
          </a:p>
          <a:p>
            <a:pPr marL="0" lvl="0" indent="0" algn="l" rtl="0">
              <a:lnSpc>
                <a:spcPct val="90000"/>
              </a:lnSpc>
              <a:spcBef>
                <a:spcPts val="600"/>
              </a:spcBef>
              <a:spcAft>
                <a:spcPts val="0"/>
              </a:spcAft>
              <a:buSzPts val="2400"/>
              <a:buNone/>
            </a:pPr>
            <a:r>
              <a:rPr lang="en-GB"/>
              <a:t>It’s time for us to take a hard look at what we’ve been doing. We need to build on what’s worked well. But we should also be honest about what needs to get better. This is particularly true given recent criticism from the public, stakeholders </a:t>
            </a:r>
            <a:br>
              <a:rPr lang="en-GB"/>
            </a:br>
            <a:r>
              <a:rPr lang="en-GB"/>
              <a:t>and media. </a:t>
            </a:r>
            <a:endParaRPr/>
          </a:p>
          <a:p>
            <a:pPr marL="0" lvl="0" indent="0" algn="l" rtl="0">
              <a:lnSpc>
                <a:spcPct val="90000"/>
              </a:lnSpc>
              <a:spcBef>
                <a:spcPts val="600"/>
              </a:spcBef>
              <a:spcAft>
                <a:spcPts val="0"/>
              </a:spcAft>
              <a:buSzPts val="2400"/>
              <a:buNone/>
            </a:pPr>
            <a:r>
              <a:rPr lang="en-GB" i="1"/>
              <a:t>(14, 9, 11, 13 words)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p29"/>
          <p:cNvSpPr txBox="1">
            <a:spLocks noGrp="1"/>
          </p:cNvSpPr>
          <p:nvPr>
            <p:ph type="body" idx="1"/>
          </p:nvPr>
        </p:nvSpPr>
        <p:spPr>
          <a:xfrm>
            <a:off x="408001" y="1690700"/>
            <a:ext cx="6089100" cy="4400700"/>
          </a:xfrm>
          <a:prstGeom prst="rect">
            <a:avLst/>
          </a:prstGeom>
          <a:noFill/>
          <a:ln>
            <a:noFill/>
          </a:ln>
        </p:spPr>
        <p:txBody>
          <a:bodyPr spcFirstLastPara="1" wrap="square" lIns="91425" tIns="45700" rIns="91425" bIns="45700" anchor="t" anchorCtr="0">
            <a:normAutofit/>
          </a:bodyPr>
          <a:lstStyle/>
          <a:p>
            <a:pPr marL="228600" lvl="0" indent="-25400" algn="l" rtl="0">
              <a:lnSpc>
                <a:spcPct val="90000"/>
              </a:lnSpc>
              <a:spcBef>
                <a:spcPts val="0"/>
              </a:spcBef>
              <a:spcAft>
                <a:spcPts val="0"/>
              </a:spcAft>
              <a:buSzPts val="3200"/>
              <a:buNone/>
            </a:pPr>
            <a:endParaRPr sz="3200" dirty="0"/>
          </a:p>
          <a:p>
            <a:pPr marL="228600" lvl="0" indent="-228600" algn="l" rtl="0">
              <a:lnSpc>
                <a:spcPct val="90000"/>
              </a:lnSpc>
              <a:spcBef>
                <a:spcPts val="600"/>
              </a:spcBef>
              <a:spcAft>
                <a:spcPts val="0"/>
              </a:spcAft>
              <a:buSzPts val="3200"/>
              <a:buChar char="•"/>
            </a:pPr>
            <a:r>
              <a:rPr lang="en-GB" sz="3200" dirty="0"/>
              <a:t>Join at: </a:t>
            </a:r>
            <a:r>
              <a:rPr lang="en-GB" sz="3200" b="1" u="sng" dirty="0">
                <a:solidFill>
                  <a:schemeClr val="hlink"/>
                </a:solidFill>
                <a:hlinkClick r:id="rId3"/>
              </a:rPr>
              <a:t>www.slido.com</a:t>
            </a:r>
            <a:r>
              <a:rPr lang="en-GB" sz="3200" b="1" dirty="0"/>
              <a:t> </a:t>
            </a:r>
            <a:endParaRPr dirty="0"/>
          </a:p>
          <a:p>
            <a:pPr marL="0" lvl="0" indent="0" algn="l" rtl="0">
              <a:lnSpc>
                <a:spcPct val="90000"/>
              </a:lnSpc>
              <a:spcBef>
                <a:spcPts val="600"/>
              </a:spcBef>
              <a:spcAft>
                <a:spcPts val="0"/>
              </a:spcAft>
              <a:buSzPts val="3200"/>
              <a:buNone/>
            </a:pPr>
            <a:endParaRPr sz="3200" dirty="0"/>
          </a:p>
          <a:p>
            <a:pPr marL="228600" lvl="0" indent="-228600" algn="l" rtl="0">
              <a:lnSpc>
                <a:spcPct val="90000"/>
              </a:lnSpc>
              <a:spcBef>
                <a:spcPts val="600"/>
              </a:spcBef>
              <a:spcAft>
                <a:spcPts val="0"/>
              </a:spcAft>
              <a:buSzPts val="3200"/>
              <a:buChar char="•"/>
            </a:pPr>
            <a:r>
              <a:rPr lang="en-GB" sz="3200" dirty="0"/>
              <a:t>Participant code: </a:t>
            </a:r>
            <a:r>
              <a:rPr lang="en-GB" sz="3200" b="1" dirty="0"/>
              <a:t>#CSL23</a:t>
            </a:r>
            <a:endParaRPr dirty="0"/>
          </a:p>
          <a:p>
            <a:pPr marL="228600" lvl="0" indent="-25400" algn="l" rtl="0">
              <a:lnSpc>
                <a:spcPct val="90000"/>
              </a:lnSpc>
              <a:spcBef>
                <a:spcPts val="600"/>
              </a:spcBef>
              <a:spcAft>
                <a:spcPts val="0"/>
              </a:spcAft>
              <a:buSzPts val="3200"/>
              <a:buNone/>
            </a:pPr>
            <a:endParaRPr sz="3200" dirty="0"/>
          </a:p>
          <a:p>
            <a:pPr marL="228600" lvl="0" indent="-279400" algn="l" rtl="0">
              <a:spcBef>
                <a:spcPts val="600"/>
              </a:spcBef>
              <a:spcAft>
                <a:spcPts val="0"/>
              </a:spcAft>
              <a:buSzPts val="3200"/>
              <a:buChar char="•"/>
            </a:pPr>
            <a:r>
              <a:rPr lang="en-GB" sz="3200" dirty="0"/>
              <a:t>Room:</a:t>
            </a:r>
            <a:r>
              <a:rPr lang="en-GB" sz="3200" b="1" dirty="0"/>
              <a:t> Capital Suite 11</a:t>
            </a:r>
            <a:endParaRPr sz="3200" dirty="0"/>
          </a:p>
        </p:txBody>
      </p:sp>
      <p:pic>
        <p:nvPicPr>
          <p:cNvPr id="2" name="Picture 1" descr="A qr code and a white background&#10;&#10;Description automatically generated">
            <a:extLst>
              <a:ext uri="{FF2B5EF4-FFF2-40B4-BE49-F238E27FC236}">
                <a16:creationId xmlns:a16="http://schemas.microsoft.com/office/drawing/2014/main" id="{67BB75FD-5FE2-10E0-72AF-FB4C33133FCB}"/>
              </a:ext>
            </a:extLst>
          </p:cNvPr>
          <p:cNvPicPr>
            <a:picLocks noChangeAspect="1"/>
          </p:cNvPicPr>
          <p:nvPr/>
        </p:nvPicPr>
        <p:blipFill rotWithShape="1">
          <a:blip r:embed="rId4"/>
          <a:srcRect l="66856" t="30902" r="1" b="2282"/>
          <a:stretch/>
        </p:blipFill>
        <p:spPr>
          <a:xfrm>
            <a:off x="5948739" y="1143000"/>
            <a:ext cx="4248781" cy="4675909"/>
          </a:xfrm>
          <a:prstGeom prst="rect">
            <a:avLst/>
          </a:prstGeom>
        </p:spPr>
      </p:pic>
      <p:sp>
        <p:nvSpPr>
          <p:cNvPr id="365" name="Google Shape;365;p29"/>
          <p:cNvSpPr txBox="1">
            <a:spLocks noGrp="1"/>
          </p:cNvSpPr>
          <p:nvPr>
            <p:ph type="title"/>
          </p:nvPr>
        </p:nvSpPr>
        <p:spPr>
          <a:xfrm>
            <a:off x="411480" y="365125"/>
            <a:ext cx="6385560" cy="10610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Arial"/>
              <a:buNone/>
            </a:pPr>
            <a:r>
              <a:rPr lang="en-GB" sz="4000" dirty="0"/>
              <a:t>Join the conversation …</a:t>
            </a:r>
            <a:endParaRPr sz="4000" dirty="0"/>
          </a:p>
        </p:txBody>
      </p:sp>
    </p:spTree>
    <p:extLst>
      <p:ext uri="{BB962C8B-B14F-4D97-AF65-F5344CB8AC3E}">
        <p14:creationId xmlns:p14="http://schemas.microsoft.com/office/powerpoint/2010/main" val="556481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9"/>
          <p:cNvSpPr txBox="1">
            <a:spLocks noGrp="1"/>
          </p:cNvSpPr>
          <p:nvPr>
            <p:ph type="title"/>
          </p:nvPr>
        </p:nvSpPr>
        <p:spPr>
          <a:xfrm>
            <a:off x="4271963" y="2994500"/>
            <a:ext cx="7226295"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GB"/>
              <a:t>3. Write more like you speak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0"/>
          <p:cNvSpPr txBox="1">
            <a:spLocks noGrp="1"/>
          </p:cNvSpPr>
          <p:nvPr>
            <p:ph type="title"/>
          </p:nvPr>
        </p:nvSpPr>
        <p:spPr>
          <a:xfrm>
            <a:off x="982979" y="2382288"/>
            <a:ext cx="9930500" cy="106100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Arial"/>
              <a:buNone/>
            </a:pPr>
            <a:r>
              <a:rPr lang="en-GB" sz="4800"/>
              <a:t>Isn’t that ‘dumbing down’?</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21"/>
          <p:cNvPicPr preferRelativeResize="0"/>
          <p:nvPr/>
        </p:nvPicPr>
        <p:blipFill rotWithShape="1">
          <a:blip r:embed="rId3">
            <a:alphaModFix/>
          </a:blip>
          <a:srcRect l="27539" t="14952" r="30624" b="33341"/>
          <a:stretch/>
        </p:blipFill>
        <p:spPr>
          <a:xfrm>
            <a:off x="1731168" y="579419"/>
            <a:ext cx="8512970" cy="569916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22"/>
          <p:cNvPicPr preferRelativeResize="0"/>
          <p:nvPr/>
        </p:nvPicPr>
        <p:blipFill rotWithShape="1">
          <a:blip r:embed="rId3">
            <a:alphaModFix/>
          </a:blip>
          <a:srcRect l="43478" t="15601" r="28163" b="6948"/>
          <a:stretch/>
        </p:blipFill>
        <p:spPr>
          <a:xfrm>
            <a:off x="728669" y="385408"/>
            <a:ext cx="4114801" cy="6087183"/>
          </a:xfrm>
          <a:prstGeom prst="rect">
            <a:avLst/>
          </a:prstGeom>
          <a:noFill/>
          <a:ln>
            <a:noFill/>
          </a:ln>
        </p:spPr>
      </p:pic>
      <p:sp>
        <p:nvSpPr>
          <p:cNvPr id="317" name="Google Shape;317;p22"/>
          <p:cNvSpPr txBox="1"/>
          <p:nvPr/>
        </p:nvSpPr>
        <p:spPr>
          <a:xfrm>
            <a:off x="5300667" y="642938"/>
            <a:ext cx="5272088" cy="55399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cap="none">
                <a:solidFill>
                  <a:schemeClr val="dk1"/>
                </a:solidFill>
                <a:latin typeface="Arial"/>
                <a:ea typeface="Arial"/>
                <a:cs typeface="Arial"/>
                <a:sym typeface="Arial"/>
              </a:rPr>
              <a:t>“To do our work, we all have to read a mass of papers. Nearly all of them are too long …</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GB" sz="2400">
                <a:solidFill>
                  <a:schemeClr val="dk1"/>
                </a:solidFill>
                <a:latin typeface="Arial"/>
                <a:ea typeface="Arial"/>
                <a:cs typeface="Arial"/>
                <a:sym typeface="Arial"/>
              </a:rPr>
              <a:t>Let us not shrink from using the short expressive phrase, even if it is conversational ...</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GB" sz="2400">
                <a:solidFill>
                  <a:schemeClr val="dk1"/>
                </a:solidFill>
                <a:latin typeface="Arial"/>
                <a:ea typeface="Arial"/>
                <a:cs typeface="Arial"/>
                <a:sym typeface="Arial"/>
              </a:rPr>
              <a:t>…The saving in time will be great, while the discipline of setting out the real points concisely will prove an aid to clearer thinking.”</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GB" sz="2400">
                <a:solidFill>
                  <a:schemeClr val="dk1"/>
                </a:solidFill>
                <a:latin typeface="Arial"/>
                <a:ea typeface="Arial"/>
                <a:cs typeface="Arial"/>
                <a:sym typeface="Arial"/>
              </a:rPr>
              <a:t>Winston Churchill, 9 August 1940</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3"/>
          <p:cNvSpPr txBox="1">
            <a:spLocks noGrp="1"/>
          </p:cNvSpPr>
          <p:nvPr>
            <p:ph type="title"/>
          </p:nvPr>
        </p:nvSpPr>
        <p:spPr>
          <a:xfrm>
            <a:off x="346366" y="2553740"/>
            <a:ext cx="11499267" cy="106100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Arial"/>
              <a:buNone/>
            </a:pPr>
            <a:r>
              <a:rPr lang="en-GB" sz="4800"/>
              <a:t>But I have to write for senior leaders…</a:t>
            </a:r>
            <a:endParaRPr sz="1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4"/>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01/06/2023</a:t>
            </a:r>
            <a:endParaRPr/>
          </a:p>
        </p:txBody>
      </p:sp>
      <p:sp>
        <p:nvSpPr>
          <p:cNvPr id="330" name="Google Shape;330;p24"/>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25</a:t>
            </a:fld>
            <a:endParaRPr/>
          </a:p>
        </p:txBody>
      </p:sp>
      <p:sp>
        <p:nvSpPr>
          <p:cNvPr id="331" name="Google Shape;331;p24"/>
          <p:cNvSpPr txBox="1">
            <a:spLocks noGrp="1"/>
          </p:cNvSpPr>
          <p:nvPr>
            <p:ph type="body" idx="1"/>
          </p:nvPr>
        </p:nvSpPr>
        <p:spPr>
          <a:xfrm>
            <a:off x="407988" y="1462083"/>
            <a:ext cx="11376025" cy="440110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GB" b="1"/>
              <a:t>As education increases, so does the preference for plain language </a:t>
            </a:r>
            <a:endParaRPr/>
          </a:p>
          <a:p>
            <a:pPr marL="0" lvl="0" indent="0" algn="l" rtl="0">
              <a:lnSpc>
                <a:spcPct val="90000"/>
              </a:lnSpc>
              <a:spcBef>
                <a:spcPts val="600"/>
              </a:spcBef>
              <a:spcAft>
                <a:spcPts val="0"/>
              </a:spcAft>
              <a:buSzPts val="2400"/>
              <a:buNone/>
            </a:pPr>
            <a:r>
              <a:rPr lang="en-GB"/>
              <a:t>There was a statistically significant correlation between educational level and the likelihood that a respondent would choose the plain-language version. That is, as education increased, so did the preference for plain language.</a:t>
            </a:r>
            <a:endParaRPr/>
          </a:p>
          <a:p>
            <a:pPr marL="0" lvl="0" indent="0" algn="l" rtl="0">
              <a:lnSpc>
                <a:spcPct val="90000"/>
              </a:lnSpc>
              <a:spcBef>
                <a:spcPts val="600"/>
              </a:spcBef>
              <a:spcAft>
                <a:spcPts val="0"/>
              </a:spcAft>
              <a:buSzPts val="2400"/>
              <a:buNone/>
            </a:pPr>
            <a:endParaRPr/>
          </a:p>
          <a:p>
            <a:pPr marL="0" lvl="0" indent="0" algn="l" rtl="0">
              <a:lnSpc>
                <a:spcPct val="90000"/>
              </a:lnSpc>
              <a:spcBef>
                <a:spcPts val="600"/>
              </a:spcBef>
              <a:spcAft>
                <a:spcPts val="0"/>
              </a:spcAft>
              <a:buSzPts val="2400"/>
              <a:buNone/>
            </a:pPr>
            <a:r>
              <a:rPr lang="en-GB"/>
              <a:t>Professor Christopher R. Trudeau, </a:t>
            </a:r>
            <a:r>
              <a:rPr lang="en-GB" i="1"/>
              <a:t>The Public Speaks: An Empirical Study of </a:t>
            </a:r>
            <a:br>
              <a:rPr lang="en-GB" i="1"/>
            </a:br>
            <a:r>
              <a:rPr lang="en-GB" i="1"/>
              <a:t>Legal Communication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5"/>
          <p:cNvSpPr txBox="1">
            <a:spLocks noGrp="1"/>
          </p:cNvSpPr>
          <p:nvPr>
            <p:ph type="title"/>
          </p:nvPr>
        </p:nvSpPr>
        <p:spPr>
          <a:xfrm>
            <a:off x="411480" y="365125"/>
            <a:ext cx="9930500" cy="10610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100"/>
              <a:buFont typeface="Arial"/>
              <a:buNone/>
            </a:pPr>
            <a:r>
              <a:rPr lang="en-GB"/>
              <a:t>Write more like you speak</a:t>
            </a:r>
            <a:endParaRPr/>
          </a:p>
        </p:txBody>
      </p:sp>
      <p:sp>
        <p:nvSpPr>
          <p:cNvPr id="338" name="Google Shape;338;p25"/>
          <p:cNvSpPr txBox="1">
            <a:spLocks noGrp="1"/>
          </p:cNvSpPr>
          <p:nvPr>
            <p:ph type="body" idx="1"/>
          </p:nvPr>
        </p:nvSpPr>
        <p:spPr>
          <a:xfrm>
            <a:off x="407988" y="1690689"/>
            <a:ext cx="11376025" cy="440110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400"/>
              <a:buChar char="•"/>
            </a:pPr>
            <a:r>
              <a:rPr lang="en-GB"/>
              <a:t>Use ‘we’ and ‘you’</a:t>
            </a:r>
            <a:endParaRPr/>
          </a:p>
          <a:p>
            <a:pPr marL="228600" lvl="0" indent="-228600" algn="l" rtl="0">
              <a:lnSpc>
                <a:spcPct val="90000"/>
              </a:lnSpc>
              <a:spcBef>
                <a:spcPts val="600"/>
              </a:spcBef>
              <a:spcAft>
                <a:spcPts val="0"/>
              </a:spcAft>
              <a:buSzPts val="2400"/>
              <a:buChar char="•"/>
            </a:pPr>
            <a:r>
              <a:rPr lang="en-GB"/>
              <a:t>Use contractions (sometimes)</a:t>
            </a:r>
            <a:endParaRPr/>
          </a:p>
          <a:p>
            <a:pPr marL="228600" lvl="0" indent="-228600" algn="l" rtl="0">
              <a:lnSpc>
                <a:spcPct val="90000"/>
              </a:lnSpc>
              <a:spcBef>
                <a:spcPts val="600"/>
              </a:spcBef>
              <a:spcAft>
                <a:spcPts val="0"/>
              </a:spcAft>
              <a:buSzPts val="2400"/>
              <a:buChar char="•"/>
            </a:pPr>
            <a:r>
              <a:rPr lang="en-GB"/>
              <a:t>Use everyday language</a:t>
            </a:r>
            <a:endParaRPr/>
          </a:p>
          <a:p>
            <a:pPr marL="228600" lvl="0" indent="-76200" algn="l" rtl="0">
              <a:lnSpc>
                <a:spcPct val="90000"/>
              </a:lnSpc>
              <a:spcBef>
                <a:spcPts val="600"/>
              </a:spcBef>
              <a:spcAft>
                <a:spcPts val="0"/>
              </a:spcAft>
              <a:buSzPts val="24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3CCC51-88C7-47CE-97A4-77A903222901}"/>
              </a:ext>
            </a:extLst>
          </p:cNvPr>
          <p:cNvSpPr>
            <a:spLocks noGrp="1"/>
          </p:cNvSpPr>
          <p:nvPr>
            <p:ph type="title"/>
          </p:nvPr>
        </p:nvSpPr>
        <p:spPr>
          <a:xfrm>
            <a:off x="982979" y="2539447"/>
            <a:ext cx="9930500" cy="1061003"/>
          </a:xfrm>
        </p:spPr>
        <p:txBody>
          <a:bodyPr>
            <a:normAutofit fontScale="90000"/>
          </a:bodyPr>
          <a:lstStyle/>
          <a:p>
            <a:pPr algn="ctr"/>
            <a:r>
              <a:rPr lang="en-GB" sz="8000"/>
              <a:t>require</a:t>
            </a:r>
            <a:endParaRPr lang="en-GB"/>
          </a:p>
        </p:txBody>
      </p:sp>
    </p:spTree>
    <p:extLst>
      <p:ext uri="{BB962C8B-B14F-4D97-AF65-F5344CB8AC3E}">
        <p14:creationId xmlns:p14="http://schemas.microsoft.com/office/powerpoint/2010/main" val="1364610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3CCC51-88C7-47CE-97A4-77A903222901}"/>
              </a:ext>
            </a:extLst>
          </p:cNvPr>
          <p:cNvSpPr>
            <a:spLocks noGrp="1"/>
          </p:cNvSpPr>
          <p:nvPr>
            <p:ph type="title"/>
          </p:nvPr>
        </p:nvSpPr>
        <p:spPr>
          <a:xfrm>
            <a:off x="982979" y="2539447"/>
            <a:ext cx="9930500" cy="1061003"/>
          </a:xfrm>
        </p:spPr>
        <p:txBody>
          <a:bodyPr>
            <a:normAutofit fontScale="90000"/>
          </a:bodyPr>
          <a:lstStyle/>
          <a:p>
            <a:pPr algn="ctr"/>
            <a:r>
              <a:rPr lang="en-GB" sz="8000"/>
              <a:t>ensure</a:t>
            </a:r>
            <a:endParaRPr lang="en-GB"/>
          </a:p>
        </p:txBody>
      </p:sp>
    </p:spTree>
    <p:extLst>
      <p:ext uri="{BB962C8B-B14F-4D97-AF65-F5344CB8AC3E}">
        <p14:creationId xmlns:p14="http://schemas.microsoft.com/office/powerpoint/2010/main" val="1080629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3CCC51-88C7-47CE-97A4-77A903222901}"/>
              </a:ext>
            </a:extLst>
          </p:cNvPr>
          <p:cNvSpPr>
            <a:spLocks noGrp="1"/>
          </p:cNvSpPr>
          <p:nvPr>
            <p:ph type="title"/>
          </p:nvPr>
        </p:nvSpPr>
        <p:spPr>
          <a:xfrm>
            <a:off x="982979" y="2539447"/>
            <a:ext cx="9930500" cy="1061003"/>
          </a:xfrm>
        </p:spPr>
        <p:txBody>
          <a:bodyPr>
            <a:normAutofit fontScale="90000"/>
          </a:bodyPr>
          <a:lstStyle/>
          <a:p>
            <a:pPr algn="ctr"/>
            <a:r>
              <a:rPr lang="en-GB" sz="8000"/>
              <a:t>provide</a:t>
            </a:r>
            <a:endParaRPr lang="en-GB"/>
          </a:p>
        </p:txBody>
      </p:sp>
    </p:spTree>
    <p:extLst>
      <p:ext uri="{BB962C8B-B14F-4D97-AF65-F5344CB8AC3E}">
        <p14:creationId xmlns:p14="http://schemas.microsoft.com/office/powerpoint/2010/main" val="124746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
          <p:cNvSpPr txBox="1">
            <a:spLocks noGrp="1"/>
          </p:cNvSpPr>
          <p:nvPr>
            <p:ph type="title"/>
          </p:nvPr>
        </p:nvSpPr>
        <p:spPr>
          <a:xfrm>
            <a:off x="982979" y="2539447"/>
            <a:ext cx="9930500" cy="106100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sz="8000"/>
              <a:t>Hello</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3CCC51-88C7-47CE-97A4-77A903222901}"/>
              </a:ext>
            </a:extLst>
          </p:cNvPr>
          <p:cNvSpPr>
            <a:spLocks noGrp="1"/>
          </p:cNvSpPr>
          <p:nvPr>
            <p:ph type="title"/>
          </p:nvPr>
        </p:nvSpPr>
        <p:spPr>
          <a:xfrm>
            <a:off x="982979" y="2539447"/>
            <a:ext cx="9930500" cy="1061003"/>
          </a:xfrm>
        </p:spPr>
        <p:txBody>
          <a:bodyPr>
            <a:normAutofit fontScale="90000"/>
          </a:bodyPr>
          <a:lstStyle/>
          <a:p>
            <a:pPr algn="ctr"/>
            <a:r>
              <a:rPr lang="en-GB" sz="8000"/>
              <a:t>prior to</a:t>
            </a:r>
            <a:endParaRPr lang="en-GB"/>
          </a:p>
        </p:txBody>
      </p:sp>
    </p:spTree>
    <p:extLst>
      <p:ext uri="{BB962C8B-B14F-4D97-AF65-F5344CB8AC3E}">
        <p14:creationId xmlns:p14="http://schemas.microsoft.com/office/powerpoint/2010/main" val="3942718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3CCC51-88C7-47CE-97A4-77A903222901}"/>
              </a:ext>
            </a:extLst>
          </p:cNvPr>
          <p:cNvSpPr>
            <a:spLocks noGrp="1"/>
          </p:cNvSpPr>
          <p:nvPr>
            <p:ph type="title"/>
          </p:nvPr>
        </p:nvSpPr>
        <p:spPr>
          <a:xfrm>
            <a:off x="982979" y="2539447"/>
            <a:ext cx="9930500" cy="1061003"/>
          </a:xfrm>
        </p:spPr>
        <p:txBody>
          <a:bodyPr>
            <a:normAutofit fontScale="90000"/>
          </a:bodyPr>
          <a:lstStyle/>
          <a:p>
            <a:pPr algn="ctr"/>
            <a:r>
              <a:rPr lang="en-GB" sz="8000"/>
              <a:t>additionally</a:t>
            </a:r>
            <a:endParaRPr lang="en-GB"/>
          </a:p>
        </p:txBody>
      </p:sp>
    </p:spTree>
    <p:extLst>
      <p:ext uri="{BB962C8B-B14F-4D97-AF65-F5344CB8AC3E}">
        <p14:creationId xmlns:p14="http://schemas.microsoft.com/office/powerpoint/2010/main" val="1378197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7"/>
          <p:cNvSpPr txBox="1">
            <a:spLocks noGrp="1"/>
          </p:cNvSpPr>
          <p:nvPr>
            <p:ph type="title"/>
          </p:nvPr>
        </p:nvSpPr>
        <p:spPr>
          <a:xfrm>
            <a:off x="411480" y="365125"/>
            <a:ext cx="9930500" cy="106100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Arial"/>
              <a:buNone/>
            </a:pPr>
            <a:r>
              <a:rPr lang="en-GB" sz="2800" dirty="0">
                <a:latin typeface="Arial"/>
                <a:ea typeface="Arial"/>
                <a:cs typeface="Arial"/>
                <a:sym typeface="Arial"/>
              </a:rPr>
              <a:t>Write more like you speak</a:t>
            </a:r>
            <a:endParaRPr sz="2400" dirty="0"/>
          </a:p>
        </p:txBody>
      </p:sp>
      <p:sp>
        <p:nvSpPr>
          <p:cNvPr id="352" name="Google Shape;352;p27"/>
          <p:cNvSpPr txBox="1">
            <a:spLocks noGrp="1"/>
          </p:cNvSpPr>
          <p:nvPr>
            <p:ph type="body" idx="1"/>
          </p:nvPr>
        </p:nvSpPr>
        <p:spPr>
          <a:xfrm>
            <a:off x="407987" y="1690689"/>
            <a:ext cx="5366934" cy="4401102"/>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1600"/>
              <a:buNone/>
            </a:pPr>
            <a:r>
              <a:rPr lang="en-GB" sz="1600" dirty="0"/>
              <a:t>The addressee can make 1 request only to receive this document in 1 of the other official languages of the European Union. Such a request must be made within 7 working days following the first date on which this Uniform instrument permitting enforcement in the requested member state is communicated to him or used against him. Such a request must be addressed to the person communicating or using the Uniform instrument permitting enforcement in the requested member state.</a:t>
            </a:r>
            <a:endParaRPr sz="1600" dirty="0"/>
          </a:p>
          <a:p>
            <a:pPr marL="0" lvl="0" indent="0" algn="l" rtl="0">
              <a:lnSpc>
                <a:spcPct val="120000"/>
              </a:lnSpc>
              <a:spcBef>
                <a:spcPts val="1000"/>
              </a:spcBef>
              <a:spcAft>
                <a:spcPts val="0"/>
              </a:spcAft>
              <a:buSzPts val="1600"/>
              <a:buNone/>
            </a:pPr>
            <a:r>
              <a:rPr lang="en-GB" sz="1600" dirty="0"/>
              <a:t>Such later transmission of another translation of the Uniform instrument permitting enforcement in the requested member state does not affect the validity of the recovery or precautionary measures already taken on the basis of the Uniform instrument permitting enforcement in the requested member state.</a:t>
            </a:r>
            <a:endParaRPr sz="1600" dirty="0"/>
          </a:p>
        </p:txBody>
      </p:sp>
      <p:sp>
        <p:nvSpPr>
          <p:cNvPr id="353" name="Google Shape;353;p27"/>
          <p:cNvSpPr txBox="1">
            <a:spLocks noGrp="1"/>
          </p:cNvSpPr>
          <p:nvPr>
            <p:ph type="body" idx="2"/>
          </p:nvPr>
        </p:nvSpPr>
        <p:spPr>
          <a:xfrm>
            <a:off x="6416040" y="1690688"/>
            <a:ext cx="5367973" cy="44005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GB" sz="2000" b="1" dirty="0"/>
              <a:t>If you need a translation</a:t>
            </a:r>
            <a:endParaRPr sz="2000" dirty="0"/>
          </a:p>
          <a:p>
            <a:pPr marL="0" lvl="0" indent="0" algn="l" rtl="0">
              <a:lnSpc>
                <a:spcPct val="90000"/>
              </a:lnSpc>
              <a:spcBef>
                <a:spcPts val="1000"/>
              </a:spcBef>
              <a:spcAft>
                <a:spcPts val="0"/>
              </a:spcAft>
              <a:buSzPts val="2000"/>
              <a:buNone/>
            </a:pPr>
            <a:r>
              <a:rPr lang="en-GB" sz="2000" dirty="0"/>
              <a:t>Please contact us if you need to receive the enclosed notice in one of the other official languages of the European Union. You can only ask once, and you must do this within 7 working days of receiving this letter. </a:t>
            </a:r>
            <a:endParaRPr sz="2000" dirty="0"/>
          </a:p>
          <a:p>
            <a:pPr marL="0" lvl="0" indent="0" algn="l" rtl="0">
              <a:lnSpc>
                <a:spcPct val="90000"/>
              </a:lnSpc>
              <a:spcBef>
                <a:spcPts val="1000"/>
              </a:spcBef>
              <a:spcAft>
                <a:spcPts val="0"/>
              </a:spcAft>
              <a:buSzPts val="2000"/>
              <a:buNone/>
            </a:pPr>
            <a:r>
              <a:rPr lang="en-GB" sz="2000" dirty="0"/>
              <a:t>If you ask for a translation, it won’t affect any measures we’ve taken to collect this debt.</a:t>
            </a: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build="p"/>
      <p:bldP spid="35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8"/>
          <p:cNvSpPr txBox="1">
            <a:spLocks noGrp="1"/>
          </p:cNvSpPr>
          <p:nvPr>
            <p:ph type="title"/>
          </p:nvPr>
        </p:nvSpPr>
        <p:spPr>
          <a:xfrm>
            <a:off x="982979" y="2870750"/>
            <a:ext cx="9930500" cy="106100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Arial"/>
              <a:buNone/>
            </a:pPr>
            <a:r>
              <a:rPr lang="en-GB" sz="2800" b="0">
                <a:latin typeface="Arial"/>
                <a:ea typeface="Arial"/>
                <a:cs typeface="Arial"/>
                <a:sym typeface="Arial"/>
              </a:rPr>
              <a:t>I am currently out of the office on annual leave until 25 July 2023. My inbox will not be monitored in my absence. </a:t>
            </a:r>
            <a:br>
              <a:rPr lang="en-GB" sz="2800" b="0">
                <a:latin typeface="Arial"/>
                <a:ea typeface="Arial"/>
                <a:cs typeface="Arial"/>
                <a:sym typeface="Arial"/>
              </a:rPr>
            </a:br>
            <a:br>
              <a:rPr lang="en-GB" sz="2800" b="0">
                <a:latin typeface="Arial"/>
                <a:ea typeface="Arial"/>
                <a:cs typeface="Arial"/>
                <a:sym typeface="Arial"/>
              </a:rPr>
            </a:br>
            <a:r>
              <a:rPr lang="en-GB" sz="2800" b="0">
                <a:latin typeface="Arial"/>
                <a:ea typeface="Arial"/>
                <a:cs typeface="Arial"/>
                <a:sym typeface="Arial"/>
              </a:rPr>
              <a:t>If you require urgent assistance, please contact Sunny Holiday. Alternatively, I will respond upon my return.</a:t>
            </a:r>
            <a:endParaRPr sz="2400" b="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p29"/>
          <p:cNvSpPr txBox="1">
            <a:spLocks noGrp="1"/>
          </p:cNvSpPr>
          <p:nvPr>
            <p:ph type="body" idx="1"/>
          </p:nvPr>
        </p:nvSpPr>
        <p:spPr>
          <a:xfrm>
            <a:off x="408001" y="1690700"/>
            <a:ext cx="6089100" cy="4400700"/>
          </a:xfrm>
          <a:prstGeom prst="rect">
            <a:avLst/>
          </a:prstGeom>
          <a:noFill/>
          <a:ln>
            <a:noFill/>
          </a:ln>
        </p:spPr>
        <p:txBody>
          <a:bodyPr spcFirstLastPara="1" wrap="square" lIns="91425" tIns="45700" rIns="91425" bIns="45700" anchor="t" anchorCtr="0">
            <a:normAutofit/>
          </a:bodyPr>
          <a:lstStyle/>
          <a:p>
            <a:pPr marL="228600" lvl="0" indent="-25400" algn="l" rtl="0">
              <a:lnSpc>
                <a:spcPct val="90000"/>
              </a:lnSpc>
              <a:spcBef>
                <a:spcPts val="0"/>
              </a:spcBef>
              <a:spcAft>
                <a:spcPts val="0"/>
              </a:spcAft>
              <a:buSzPts val="3200"/>
              <a:buNone/>
            </a:pPr>
            <a:endParaRPr sz="3200" dirty="0"/>
          </a:p>
          <a:p>
            <a:pPr marL="228600" lvl="0" indent="-228600" algn="l" rtl="0">
              <a:lnSpc>
                <a:spcPct val="90000"/>
              </a:lnSpc>
              <a:spcBef>
                <a:spcPts val="600"/>
              </a:spcBef>
              <a:spcAft>
                <a:spcPts val="0"/>
              </a:spcAft>
              <a:buSzPts val="3200"/>
              <a:buChar char="•"/>
            </a:pPr>
            <a:r>
              <a:rPr lang="en-GB" sz="3200" dirty="0"/>
              <a:t>Join at: </a:t>
            </a:r>
            <a:r>
              <a:rPr lang="en-GB" sz="3200" b="1" u="sng" dirty="0">
                <a:solidFill>
                  <a:schemeClr val="hlink"/>
                </a:solidFill>
                <a:hlinkClick r:id="rId3"/>
              </a:rPr>
              <a:t>www.slido.com</a:t>
            </a:r>
            <a:r>
              <a:rPr lang="en-GB" sz="3200" b="1" dirty="0"/>
              <a:t> </a:t>
            </a:r>
            <a:endParaRPr dirty="0"/>
          </a:p>
          <a:p>
            <a:pPr marL="0" lvl="0" indent="0" algn="l" rtl="0">
              <a:lnSpc>
                <a:spcPct val="90000"/>
              </a:lnSpc>
              <a:spcBef>
                <a:spcPts val="600"/>
              </a:spcBef>
              <a:spcAft>
                <a:spcPts val="0"/>
              </a:spcAft>
              <a:buSzPts val="3200"/>
              <a:buNone/>
            </a:pPr>
            <a:endParaRPr sz="3200" dirty="0"/>
          </a:p>
          <a:p>
            <a:pPr marL="228600" lvl="0" indent="-228600" algn="l" rtl="0">
              <a:lnSpc>
                <a:spcPct val="90000"/>
              </a:lnSpc>
              <a:spcBef>
                <a:spcPts val="600"/>
              </a:spcBef>
              <a:spcAft>
                <a:spcPts val="0"/>
              </a:spcAft>
              <a:buSzPts val="3200"/>
              <a:buChar char="•"/>
            </a:pPr>
            <a:r>
              <a:rPr lang="en-GB" sz="3200" dirty="0"/>
              <a:t>Participant code: </a:t>
            </a:r>
            <a:r>
              <a:rPr lang="en-GB" sz="3200" b="1" dirty="0"/>
              <a:t>#CSL23</a:t>
            </a:r>
            <a:endParaRPr dirty="0"/>
          </a:p>
          <a:p>
            <a:pPr marL="228600" lvl="0" indent="-25400" algn="l" rtl="0">
              <a:lnSpc>
                <a:spcPct val="90000"/>
              </a:lnSpc>
              <a:spcBef>
                <a:spcPts val="600"/>
              </a:spcBef>
              <a:spcAft>
                <a:spcPts val="0"/>
              </a:spcAft>
              <a:buSzPts val="3200"/>
              <a:buNone/>
            </a:pPr>
            <a:endParaRPr sz="3200" dirty="0"/>
          </a:p>
          <a:p>
            <a:pPr marL="228600" lvl="0" indent="-279400" algn="l" rtl="0">
              <a:spcBef>
                <a:spcPts val="600"/>
              </a:spcBef>
              <a:spcAft>
                <a:spcPts val="0"/>
              </a:spcAft>
              <a:buSzPts val="3200"/>
              <a:buChar char="•"/>
            </a:pPr>
            <a:r>
              <a:rPr lang="en-GB" sz="3200" dirty="0"/>
              <a:t>Room:</a:t>
            </a:r>
            <a:r>
              <a:rPr lang="en-GB" sz="3200" b="1" dirty="0"/>
              <a:t> Capital Suite 11</a:t>
            </a:r>
            <a:endParaRPr sz="3200" dirty="0"/>
          </a:p>
        </p:txBody>
      </p:sp>
      <p:pic>
        <p:nvPicPr>
          <p:cNvPr id="2" name="Picture 1" descr="A qr code and a white background&#10;&#10;Description automatically generated">
            <a:extLst>
              <a:ext uri="{FF2B5EF4-FFF2-40B4-BE49-F238E27FC236}">
                <a16:creationId xmlns:a16="http://schemas.microsoft.com/office/drawing/2014/main" id="{67BB75FD-5FE2-10E0-72AF-FB4C33133FCB}"/>
              </a:ext>
            </a:extLst>
          </p:cNvPr>
          <p:cNvPicPr>
            <a:picLocks noChangeAspect="1"/>
          </p:cNvPicPr>
          <p:nvPr/>
        </p:nvPicPr>
        <p:blipFill rotWithShape="1">
          <a:blip r:embed="rId4"/>
          <a:srcRect l="66856" t="30902" r="1" b="2282"/>
          <a:stretch/>
        </p:blipFill>
        <p:spPr>
          <a:xfrm>
            <a:off x="5948739" y="1143000"/>
            <a:ext cx="4248781" cy="4675909"/>
          </a:xfrm>
          <a:prstGeom prst="rect">
            <a:avLst/>
          </a:prstGeom>
        </p:spPr>
      </p:pic>
      <p:sp>
        <p:nvSpPr>
          <p:cNvPr id="365" name="Google Shape;365;p29"/>
          <p:cNvSpPr txBox="1">
            <a:spLocks noGrp="1"/>
          </p:cNvSpPr>
          <p:nvPr>
            <p:ph type="title"/>
          </p:nvPr>
        </p:nvSpPr>
        <p:spPr>
          <a:xfrm>
            <a:off x="411480" y="365125"/>
            <a:ext cx="6385560" cy="10610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Arial"/>
              <a:buNone/>
            </a:pPr>
            <a:r>
              <a:rPr lang="en-GB" sz="4000" dirty="0"/>
              <a:t>Join the conversation …</a:t>
            </a:r>
            <a:endParaRPr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0"/>
          <p:cNvSpPr txBox="1">
            <a:spLocks noGrp="1"/>
          </p:cNvSpPr>
          <p:nvPr>
            <p:ph type="title"/>
          </p:nvPr>
        </p:nvSpPr>
        <p:spPr>
          <a:xfrm>
            <a:off x="982979" y="2539446"/>
            <a:ext cx="9930500" cy="106100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Arial"/>
              <a:buNone/>
            </a:pPr>
            <a:r>
              <a:rPr lang="en-GB" sz="2800" b="0">
                <a:latin typeface="Arial"/>
                <a:ea typeface="Arial"/>
                <a:cs typeface="Arial"/>
                <a:sym typeface="Arial"/>
              </a:rPr>
              <a:t>I’m on leave until 25 July. If it’s urgent, please email Sunny Holiday. Otherwise, I’ll be in touch when I’m back.</a:t>
            </a:r>
            <a:endParaRPr sz="3600" b="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1"/>
          <p:cNvSpPr txBox="1">
            <a:spLocks noGrp="1"/>
          </p:cNvSpPr>
          <p:nvPr>
            <p:ph type="title"/>
          </p:nvPr>
        </p:nvSpPr>
        <p:spPr>
          <a:xfrm>
            <a:off x="411480" y="365125"/>
            <a:ext cx="9930500" cy="10610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100"/>
              <a:buFont typeface="Arial"/>
              <a:buNone/>
            </a:pPr>
            <a:r>
              <a:rPr lang="en-GB"/>
              <a:t>To sum up</a:t>
            </a:r>
            <a:endParaRPr/>
          </a:p>
        </p:txBody>
      </p:sp>
      <p:sp>
        <p:nvSpPr>
          <p:cNvPr id="379" name="Google Shape;379;p31"/>
          <p:cNvSpPr txBox="1">
            <a:spLocks noGrp="1"/>
          </p:cNvSpPr>
          <p:nvPr>
            <p:ph type="body" idx="1"/>
          </p:nvPr>
        </p:nvSpPr>
        <p:spPr>
          <a:xfrm>
            <a:off x="407988" y="1690689"/>
            <a:ext cx="11376025" cy="4401102"/>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400"/>
              <a:buFont typeface="Arial"/>
              <a:buAutoNum type="arabicPeriod"/>
            </a:pPr>
            <a:r>
              <a:rPr lang="en-GB"/>
              <a:t>Put your main point first</a:t>
            </a:r>
            <a:endParaRPr/>
          </a:p>
          <a:p>
            <a:pPr marL="457200" lvl="0" indent="-457200" algn="l" rtl="0">
              <a:lnSpc>
                <a:spcPct val="90000"/>
              </a:lnSpc>
              <a:spcBef>
                <a:spcPts val="600"/>
              </a:spcBef>
              <a:spcAft>
                <a:spcPts val="0"/>
              </a:spcAft>
              <a:buSzPts val="2400"/>
              <a:buFont typeface="Arial"/>
              <a:buAutoNum type="arabicPeriod"/>
            </a:pPr>
            <a:r>
              <a:rPr lang="en-GB"/>
              <a:t>Shorten your sentences</a:t>
            </a:r>
            <a:endParaRPr/>
          </a:p>
          <a:p>
            <a:pPr marL="457200" lvl="0" indent="-457200" algn="l" rtl="0">
              <a:lnSpc>
                <a:spcPct val="90000"/>
              </a:lnSpc>
              <a:spcBef>
                <a:spcPts val="600"/>
              </a:spcBef>
              <a:spcAft>
                <a:spcPts val="0"/>
              </a:spcAft>
              <a:buSzPts val="2400"/>
              <a:buFont typeface="Arial"/>
              <a:buAutoNum type="arabicPeriod"/>
            </a:pPr>
            <a:r>
              <a:rPr lang="en-GB"/>
              <a:t>Write more like you speak</a:t>
            </a:r>
            <a:endParaRPr/>
          </a:p>
          <a:p>
            <a:pPr marL="228600" lvl="0" indent="-76200" algn="l" rtl="0">
              <a:lnSpc>
                <a:spcPct val="90000"/>
              </a:lnSpc>
              <a:spcBef>
                <a:spcPts val="600"/>
              </a:spcBef>
              <a:spcAft>
                <a:spcPts val="0"/>
              </a:spcAft>
              <a:buSzPts val="24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2"/>
          <p:cNvSpPr txBox="1">
            <a:spLocks noGrp="1"/>
          </p:cNvSpPr>
          <p:nvPr>
            <p:ph type="title"/>
          </p:nvPr>
        </p:nvSpPr>
        <p:spPr>
          <a:xfrm>
            <a:off x="411480" y="365125"/>
            <a:ext cx="9930500" cy="10610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100"/>
              <a:buFont typeface="Arial"/>
              <a:buNone/>
            </a:pPr>
            <a:r>
              <a:rPr lang="en-GB"/>
              <a:t>A few more tips</a:t>
            </a:r>
            <a:endParaRPr/>
          </a:p>
        </p:txBody>
      </p:sp>
      <p:sp>
        <p:nvSpPr>
          <p:cNvPr id="386" name="Google Shape;386;p32"/>
          <p:cNvSpPr txBox="1">
            <a:spLocks noGrp="1"/>
          </p:cNvSpPr>
          <p:nvPr>
            <p:ph type="body" idx="1"/>
          </p:nvPr>
        </p:nvSpPr>
        <p:spPr>
          <a:xfrm>
            <a:off x="407988" y="1690689"/>
            <a:ext cx="11376025" cy="440110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400"/>
              <a:buChar char="•"/>
            </a:pPr>
            <a:r>
              <a:rPr lang="en-GB"/>
              <a:t>Read it out loud</a:t>
            </a:r>
            <a:endParaRPr/>
          </a:p>
          <a:p>
            <a:pPr marL="228600" lvl="0" indent="-228600" algn="l" rtl="0">
              <a:lnSpc>
                <a:spcPct val="90000"/>
              </a:lnSpc>
              <a:spcBef>
                <a:spcPts val="600"/>
              </a:spcBef>
              <a:spcAft>
                <a:spcPts val="0"/>
              </a:spcAft>
              <a:buSzPts val="2400"/>
              <a:buChar char="•"/>
            </a:pPr>
            <a:r>
              <a:rPr lang="en-GB"/>
              <a:t>Get a second pair of eyes</a:t>
            </a:r>
            <a:endParaRPr/>
          </a:p>
          <a:p>
            <a:pPr marL="228600" lvl="0" indent="-228600" algn="l" rtl="0">
              <a:lnSpc>
                <a:spcPct val="90000"/>
              </a:lnSpc>
              <a:spcBef>
                <a:spcPts val="600"/>
              </a:spcBef>
              <a:spcAft>
                <a:spcPts val="0"/>
              </a:spcAft>
              <a:buSzPts val="2400"/>
              <a:buChar char="•"/>
            </a:pPr>
            <a:r>
              <a:rPr lang="en-GB"/>
              <a:t>Sleep on it</a:t>
            </a:r>
            <a:endParaRPr/>
          </a:p>
          <a:p>
            <a:pPr marL="228600" lvl="0" indent="-76200" algn="l" rtl="0">
              <a:lnSpc>
                <a:spcPct val="90000"/>
              </a:lnSpc>
              <a:spcBef>
                <a:spcPts val="600"/>
              </a:spcBef>
              <a:spcAft>
                <a:spcPts val="0"/>
              </a:spcAft>
              <a:buSzPts val="24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3"/>
          <p:cNvSpPr txBox="1">
            <a:spLocks noGrp="1"/>
          </p:cNvSpPr>
          <p:nvPr>
            <p:ph type="title"/>
          </p:nvPr>
        </p:nvSpPr>
        <p:spPr>
          <a:xfrm>
            <a:off x="411480" y="365125"/>
            <a:ext cx="9930500" cy="10610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100"/>
              <a:buFont typeface="Arial"/>
              <a:buNone/>
            </a:pPr>
            <a:r>
              <a:rPr lang="en-GB"/>
              <a:t>What next?</a:t>
            </a:r>
            <a:endParaRPr/>
          </a:p>
        </p:txBody>
      </p:sp>
      <p:sp>
        <p:nvSpPr>
          <p:cNvPr id="393" name="Google Shape;393;p33"/>
          <p:cNvSpPr txBox="1">
            <a:spLocks noGrp="1"/>
          </p:cNvSpPr>
          <p:nvPr>
            <p:ph type="body" idx="1"/>
          </p:nvPr>
        </p:nvSpPr>
        <p:spPr>
          <a:xfrm>
            <a:off x="407988" y="1690689"/>
            <a:ext cx="11376025" cy="440110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400"/>
              <a:buChar char="•"/>
            </a:pPr>
            <a:r>
              <a:rPr lang="en-GB"/>
              <a:t>Apply these tips to your next piece of writing</a:t>
            </a:r>
            <a:endParaRPr/>
          </a:p>
          <a:p>
            <a:pPr marL="228600" lvl="0" indent="-228600" algn="l" rtl="0">
              <a:lnSpc>
                <a:spcPct val="90000"/>
              </a:lnSpc>
              <a:spcBef>
                <a:spcPts val="600"/>
              </a:spcBef>
              <a:spcAft>
                <a:spcPts val="0"/>
              </a:spcAft>
              <a:buSzPts val="2400"/>
              <a:buChar char="•"/>
            </a:pPr>
            <a:r>
              <a:rPr lang="en-GB"/>
              <a:t>Share them with others in your team</a:t>
            </a:r>
            <a:endParaRPr/>
          </a:p>
          <a:p>
            <a:pPr marL="228600" lvl="0" indent="-228600" algn="l" rtl="0">
              <a:lnSpc>
                <a:spcPct val="90000"/>
              </a:lnSpc>
              <a:spcBef>
                <a:spcPts val="600"/>
              </a:spcBef>
              <a:spcAft>
                <a:spcPts val="0"/>
              </a:spcAft>
              <a:buSzPts val="2400"/>
              <a:buChar char="•"/>
            </a:pPr>
            <a:r>
              <a:rPr lang="en-GB"/>
              <a:t>Do some further learning</a:t>
            </a:r>
            <a:endParaRPr/>
          </a:p>
          <a:p>
            <a:pPr marL="0" lvl="0" indent="0" algn="l" rtl="0">
              <a:lnSpc>
                <a:spcPct val="90000"/>
              </a:lnSpc>
              <a:spcBef>
                <a:spcPts val="600"/>
              </a:spcBef>
              <a:spcAft>
                <a:spcPts val="0"/>
              </a:spcAft>
              <a:buSzPts val="2400"/>
              <a:buNone/>
            </a:pPr>
            <a:endParaRPr/>
          </a:p>
          <a:p>
            <a:pPr marL="0" lvl="0" indent="0" algn="l" rtl="0">
              <a:lnSpc>
                <a:spcPct val="90000"/>
              </a:lnSpc>
              <a:spcBef>
                <a:spcPts val="600"/>
              </a:spcBef>
              <a:spcAft>
                <a:spcPts val="0"/>
              </a:spcAft>
              <a:buSzPts val="2400"/>
              <a:buNone/>
            </a:pPr>
            <a:endParaRPr/>
          </a:p>
          <a:p>
            <a:pPr marL="228600" lvl="0" indent="-76200" algn="l" rtl="0">
              <a:lnSpc>
                <a:spcPct val="90000"/>
              </a:lnSpc>
              <a:spcBef>
                <a:spcPts val="600"/>
              </a:spcBef>
              <a:spcAft>
                <a:spcPts val="0"/>
              </a:spcAft>
              <a:buSzPts val="2400"/>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4"/>
          <p:cNvSpPr txBox="1">
            <a:spLocks noGrp="1"/>
          </p:cNvSpPr>
          <p:nvPr>
            <p:ph type="title"/>
          </p:nvPr>
        </p:nvSpPr>
        <p:spPr>
          <a:xfrm>
            <a:off x="411480" y="365125"/>
            <a:ext cx="9930500" cy="10610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100"/>
              <a:buFont typeface="Arial"/>
              <a:buNone/>
            </a:pPr>
            <a:r>
              <a:rPr lang="en-GB"/>
              <a:t>Further learning</a:t>
            </a:r>
            <a:endParaRPr/>
          </a:p>
        </p:txBody>
      </p:sp>
      <p:sp>
        <p:nvSpPr>
          <p:cNvPr id="400" name="Google Shape;400;p34"/>
          <p:cNvSpPr txBox="1">
            <a:spLocks noGrp="1"/>
          </p:cNvSpPr>
          <p:nvPr>
            <p:ph type="body" idx="1"/>
          </p:nvPr>
        </p:nvSpPr>
        <p:spPr>
          <a:xfrm>
            <a:off x="407988" y="1690689"/>
            <a:ext cx="11376025" cy="440110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400"/>
              <a:buChar char="•"/>
            </a:pPr>
            <a:r>
              <a:rPr lang="en-GB"/>
              <a:t>Writing for GOV.UK</a:t>
            </a:r>
            <a:endParaRPr/>
          </a:p>
          <a:p>
            <a:pPr marL="228600" lvl="0" indent="-228600" algn="l" rtl="0">
              <a:lnSpc>
                <a:spcPct val="90000"/>
              </a:lnSpc>
              <a:spcBef>
                <a:spcPts val="600"/>
              </a:spcBef>
              <a:spcAft>
                <a:spcPts val="0"/>
              </a:spcAft>
              <a:buSzPts val="2400"/>
              <a:buChar char="•"/>
            </a:pPr>
            <a:r>
              <a:rPr lang="en-GB"/>
              <a:t>Government campus </a:t>
            </a:r>
            <a:endParaRPr/>
          </a:p>
          <a:p>
            <a:pPr marL="685800" lvl="1" indent="-228600" algn="l" rtl="0">
              <a:lnSpc>
                <a:spcPct val="90000"/>
              </a:lnSpc>
              <a:spcBef>
                <a:spcPts val="500"/>
              </a:spcBef>
              <a:spcAft>
                <a:spcPts val="0"/>
              </a:spcAft>
              <a:buSzPts val="2400"/>
              <a:buChar char="•"/>
            </a:pPr>
            <a:r>
              <a:rPr lang="en-GB"/>
              <a:t>Foundations of Writing in Government </a:t>
            </a:r>
            <a:endParaRPr/>
          </a:p>
          <a:p>
            <a:pPr marL="685800" lvl="1" indent="-228600" algn="l" rtl="0">
              <a:lnSpc>
                <a:spcPct val="90000"/>
              </a:lnSpc>
              <a:spcBef>
                <a:spcPts val="500"/>
              </a:spcBef>
              <a:spcAft>
                <a:spcPts val="0"/>
              </a:spcAft>
              <a:buSzPts val="2400"/>
              <a:buChar char="•"/>
            </a:pPr>
            <a:r>
              <a:rPr lang="en-GB"/>
              <a:t>Advance Your Writing in Government</a:t>
            </a:r>
            <a:endParaRPr/>
          </a:p>
          <a:p>
            <a:pPr marL="228600" lvl="0" indent="-228600" algn="l" rtl="0">
              <a:lnSpc>
                <a:spcPct val="90000"/>
              </a:lnSpc>
              <a:spcBef>
                <a:spcPts val="600"/>
              </a:spcBef>
              <a:spcAft>
                <a:spcPts val="0"/>
              </a:spcAft>
              <a:buSzPts val="2400"/>
              <a:buChar char="•"/>
            </a:pPr>
            <a:r>
              <a:rPr lang="en-GB"/>
              <a:t>Written Communication (face-to-face)</a:t>
            </a:r>
            <a:endParaRPr/>
          </a:p>
          <a:p>
            <a:pPr marL="228600" lvl="0" indent="-228600" algn="l" rtl="0">
              <a:lnSpc>
                <a:spcPct val="90000"/>
              </a:lnSpc>
              <a:spcBef>
                <a:spcPts val="600"/>
              </a:spcBef>
              <a:spcAft>
                <a:spcPts val="0"/>
              </a:spcAft>
              <a:buSzPts val="2400"/>
              <a:buChar char="•"/>
            </a:pPr>
            <a:r>
              <a:rPr lang="en-GB"/>
              <a:t>Writing effective emails (GCS)</a:t>
            </a:r>
            <a:endParaRPr/>
          </a:p>
          <a:p>
            <a:pPr marL="0" lvl="0" indent="0" algn="l" rtl="0">
              <a:lnSpc>
                <a:spcPct val="90000"/>
              </a:lnSpc>
              <a:spcBef>
                <a:spcPts val="600"/>
              </a:spcBef>
              <a:spcAft>
                <a:spcPts val="0"/>
              </a:spcAft>
              <a:buSzPts val="2400"/>
              <a:buNone/>
            </a:pPr>
            <a:endParaRPr/>
          </a:p>
          <a:p>
            <a:pPr marL="0" lvl="0" indent="0" algn="l" rtl="0">
              <a:lnSpc>
                <a:spcPct val="90000"/>
              </a:lnSpc>
              <a:spcBef>
                <a:spcPts val="600"/>
              </a:spcBef>
              <a:spcAft>
                <a:spcPts val="0"/>
              </a:spcAft>
              <a:buSzPts val="2400"/>
              <a:buNone/>
            </a:pPr>
            <a:endParaRPr/>
          </a:p>
          <a:p>
            <a:pPr marL="228600" lvl="0" indent="-76200" algn="l" rtl="0">
              <a:lnSpc>
                <a:spcPct val="90000"/>
              </a:lnSpc>
              <a:spcBef>
                <a:spcPts val="600"/>
              </a:spcBef>
              <a:spcAft>
                <a:spcPts val="0"/>
              </a:spcAft>
              <a:buSzPts val="2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
          <p:cNvSpPr txBox="1">
            <a:spLocks noGrp="1"/>
          </p:cNvSpPr>
          <p:nvPr>
            <p:ph type="title"/>
          </p:nvPr>
        </p:nvSpPr>
        <p:spPr>
          <a:xfrm>
            <a:off x="411480" y="365125"/>
            <a:ext cx="9930500" cy="10610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100"/>
              <a:buFont typeface="Arial"/>
              <a:buNone/>
            </a:pPr>
            <a:r>
              <a:rPr lang="en-GB"/>
              <a:t>What we’ll cover</a:t>
            </a:r>
            <a:endParaRPr/>
          </a:p>
        </p:txBody>
      </p:sp>
      <p:sp>
        <p:nvSpPr>
          <p:cNvPr id="181" name="Google Shape;181;p3"/>
          <p:cNvSpPr txBox="1">
            <a:spLocks noGrp="1"/>
          </p:cNvSpPr>
          <p:nvPr>
            <p:ph type="body" idx="1"/>
          </p:nvPr>
        </p:nvSpPr>
        <p:spPr>
          <a:xfrm>
            <a:off x="407988" y="1690689"/>
            <a:ext cx="11376025" cy="440110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400"/>
              <a:buChar char="•"/>
            </a:pPr>
            <a:r>
              <a:rPr lang="en-GB"/>
              <a:t>Why it’s important</a:t>
            </a:r>
            <a:endParaRPr/>
          </a:p>
          <a:p>
            <a:pPr marL="228600" lvl="0" indent="-228600" algn="l" rtl="0">
              <a:lnSpc>
                <a:spcPct val="90000"/>
              </a:lnSpc>
              <a:spcBef>
                <a:spcPts val="600"/>
              </a:spcBef>
              <a:spcAft>
                <a:spcPts val="0"/>
              </a:spcAft>
              <a:buSzPts val="2400"/>
              <a:buChar char="•"/>
            </a:pPr>
            <a:r>
              <a:rPr lang="en-GB"/>
              <a:t>Three things you can do today</a:t>
            </a:r>
            <a:endParaRPr/>
          </a:p>
          <a:p>
            <a:pPr marL="228600" lvl="0" indent="-228600" algn="l" rtl="0">
              <a:lnSpc>
                <a:spcPct val="90000"/>
              </a:lnSpc>
              <a:spcBef>
                <a:spcPts val="600"/>
              </a:spcBef>
              <a:spcAft>
                <a:spcPts val="0"/>
              </a:spcAft>
              <a:buSzPts val="2400"/>
              <a:buChar char="•"/>
            </a:pPr>
            <a:r>
              <a:rPr lang="en-GB"/>
              <a:t>Q&amp;A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p29"/>
          <p:cNvSpPr txBox="1">
            <a:spLocks noGrp="1"/>
          </p:cNvSpPr>
          <p:nvPr>
            <p:ph type="body" idx="1"/>
          </p:nvPr>
        </p:nvSpPr>
        <p:spPr>
          <a:xfrm>
            <a:off x="408001" y="1690700"/>
            <a:ext cx="6089100" cy="4400700"/>
          </a:xfrm>
          <a:prstGeom prst="rect">
            <a:avLst/>
          </a:prstGeom>
          <a:noFill/>
          <a:ln>
            <a:noFill/>
          </a:ln>
        </p:spPr>
        <p:txBody>
          <a:bodyPr spcFirstLastPara="1" wrap="square" lIns="91425" tIns="45700" rIns="91425" bIns="45700" anchor="t" anchorCtr="0">
            <a:normAutofit/>
          </a:bodyPr>
          <a:lstStyle/>
          <a:p>
            <a:pPr marL="228600" lvl="0" indent="-25400" algn="l" rtl="0">
              <a:lnSpc>
                <a:spcPct val="90000"/>
              </a:lnSpc>
              <a:spcBef>
                <a:spcPts val="0"/>
              </a:spcBef>
              <a:spcAft>
                <a:spcPts val="0"/>
              </a:spcAft>
              <a:buSzPts val="3200"/>
              <a:buNone/>
            </a:pPr>
            <a:endParaRPr sz="3200" dirty="0"/>
          </a:p>
          <a:p>
            <a:pPr marL="228600" lvl="0" indent="-228600" algn="l" rtl="0">
              <a:lnSpc>
                <a:spcPct val="90000"/>
              </a:lnSpc>
              <a:spcBef>
                <a:spcPts val="600"/>
              </a:spcBef>
              <a:spcAft>
                <a:spcPts val="0"/>
              </a:spcAft>
              <a:buSzPts val="3200"/>
              <a:buChar char="•"/>
            </a:pPr>
            <a:r>
              <a:rPr lang="en-GB" sz="3200" dirty="0"/>
              <a:t>Join at: </a:t>
            </a:r>
            <a:r>
              <a:rPr lang="en-GB" sz="3200" b="1" u="sng" dirty="0">
                <a:solidFill>
                  <a:schemeClr val="hlink"/>
                </a:solidFill>
                <a:hlinkClick r:id="rId3"/>
              </a:rPr>
              <a:t>www.slido.com</a:t>
            </a:r>
            <a:r>
              <a:rPr lang="en-GB" sz="3200" b="1" dirty="0"/>
              <a:t> </a:t>
            </a:r>
            <a:endParaRPr dirty="0"/>
          </a:p>
          <a:p>
            <a:pPr marL="0" lvl="0" indent="0" algn="l" rtl="0">
              <a:lnSpc>
                <a:spcPct val="90000"/>
              </a:lnSpc>
              <a:spcBef>
                <a:spcPts val="600"/>
              </a:spcBef>
              <a:spcAft>
                <a:spcPts val="0"/>
              </a:spcAft>
              <a:buSzPts val="3200"/>
              <a:buNone/>
            </a:pPr>
            <a:endParaRPr sz="3200" dirty="0"/>
          </a:p>
          <a:p>
            <a:pPr marL="228600" lvl="0" indent="-228600" algn="l" rtl="0">
              <a:lnSpc>
                <a:spcPct val="90000"/>
              </a:lnSpc>
              <a:spcBef>
                <a:spcPts val="600"/>
              </a:spcBef>
              <a:spcAft>
                <a:spcPts val="0"/>
              </a:spcAft>
              <a:buSzPts val="3200"/>
              <a:buChar char="•"/>
            </a:pPr>
            <a:r>
              <a:rPr lang="en-GB" sz="3200" dirty="0"/>
              <a:t>Participant code: </a:t>
            </a:r>
            <a:r>
              <a:rPr lang="en-GB" sz="3200" b="1" dirty="0"/>
              <a:t>#CSL23</a:t>
            </a:r>
            <a:endParaRPr dirty="0"/>
          </a:p>
          <a:p>
            <a:pPr marL="228600" lvl="0" indent="-25400" algn="l" rtl="0">
              <a:lnSpc>
                <a:spcPct val="90000"/>
              </a:lnSpc>
              <a:spcBef>
                <a:spcPts val="600"/>
              </a:spcBef>
              <a:spcAft>
                <a:spcPts val="0"/>
              </a:spcAft>
              <a:buSzPts val="3200"/>
              <a:buNone/>
            </a:pPr>
            <a:endParaRPr sz="3200" dirty="0"/>
          </a:p>
          <a:p>
            <a:pPr marL="228600" lvl="0" indent="-279400" algn="l" rtl="0">
              <a:spcBef>
                <a:spcPts val="600"/>
              </a:spcBef>
              <a:spcAft>
                <a:spcPts val="0"/>
              </a:spcAft>
              <a:buSzPts val="3200"/>
              <a:buChar char="•"/>
            </a:pPr>
            <a:r>
              <a:rPr lang="en-GB" sz="3200" dirty="0"/>
              <a:t>Room:</a:t>
            </a:r>
            <a:r>
              <a:rPr lang="en-GB" sz="3200" b="1" dirty="0"/>
              <a:t> Capital Suite 11</a:t>
            </a:r>
            <a:endParaRPr sz="3200" dirty="0"/>
          </a:p>
        </p:txBody>
      </p:sp>
      <p:pic>
        <p:nvPicPr>
          <p:cNvPr id="2" name="Picture 1" descr="A qr code and a white background&#10;&#10;Description automatically generated">
            <a:extLst>
              <a:ext uri="{FF2B5EF4-FFF2-40B4-BE49-F238E27FC236}">
                <a16:creationId xmlns:a16="http://schemas.microsoft.com/office/drawing/2014/main" id="{67BB75FD-5FE2-10E0-72AF-FB4C33133FCB}"/>
              </a:ext>
            </a:extLst>
          </p:cNvPr>
          <p:cNvPicPr>
            <a:picLocks noChangeAspect="1"/>
          </p:cNvPicPr>
          <p:nvPr/>
        </p:nvPicPr>
        <p:blipFill rotWithShape="1">
          <a:blip r:embed="rId4"/>
          <a:srcRect l="66856" t="30902" r="1" b="2282"/>
          <a:stretch/>
        </p:blipFill>
        <p:spPr>
          <a:xfrm>
            <a:off x="5948739" y="1143000"/>
            <a:ext cx="4248781" cy="4675909"/>
          </a:xfrm>
          <a:prstGeom prst="rect">
            <a:avLst/>
          </a:prstGeom>
        </p:spPr>
      </p:pic>
      <p:sp>
        <p:nvSpPr>
          <p:cNvPr id="365" name="Google Shape;365;p29"/>
          <p:cNvSpPr txBox="1">
            <a:spLocks noGrp="1"/>
          </p:cNvSpPr>
          <p:nvPr>
            <p:ph type="title"/>
          </p:nvPr>
        </p:nvSpPr>
        <p:spPr>
          <a:xfrm>
            <a:off x="411480" y="365125"/>
            <a:ext cx="6385560" cy="10610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Arial"/>
              <a:buNone/>
            </a:pPr>
            <a:r>
              <a:rPr lang="en-GB" sz="6000" dirty="0"/>
              <a:t>Any questions?</a:t>
            </a:r>
            <a:endParaRPr sz="4000" dirty="0"/>
          </a:p>
        </p:txBody>
      </p:sp>
    </p:spTree>
    <p:extLst>
      <p:ext uri="{BB962C8B-B14F-4D97-AF65-F5344CB8AC3E}">
        <p14:creationId xmlns:p14="http://schemas.microsoft.com/office/powerpoint/2010/main" val="4143894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7"/>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01/06/2023</a:t>
            </a:r>
            <a:endParaRPr/>
          </a:p>
        </p:txBody>
      </p:sp>
      <p:sp>
        <p:nvSpPr>
          <p:cNvPr id="419" name="Google Shape;419;p37"/>
          <p:cNvSpPr txBox="1">
            <a:spLocks noGrp="1"/>
          </p:cNvSpPr>
          <p:nvPr>
            <p:ph type="ftr" idx="11"/>
          </p:nvPr>
        </p:nvSpPr>
        <p:spPr>
          <a:xfrm>
            <a:off x="2006599" y="6356350"/>
            <a:ext cx="590296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Presentation Title Here</a:t>
            </a:r>
            <a:endParaRPr/>
          </a:p>
        </p:txBody>
      </p:sp>
      <p:sp>
        <p:nvSpPr>
          <p:cNvPr id="420" name="Google Shape;420;p37"/>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41</a:t>
            </a:fld>
            <a:endParaRPr/>
          </a:p>
        </p:txBody>
      </p:sp>
      <p:sp>
        <p:nvSpPr>
          <p:cNvPr id="421" name="Google Shape;421;p37"/>
          <p:cNvSpPr txBox="1">
            <a:spLocks noGrp="1"/>
          </p:cNvSpPr>
          <p:nvPr>
            <p:ph type="title"/>
          </p:nvPr>
        </p:nvSpPr>
        <p:spPr>
          <a:xfrm>
            <a:off x="6045200" y="2994500"/>
            <a:ext cx="5738813" cy="1325563"/>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4500"/>
              <a:buFont typeface="Arial"/>
              <a:buNone/>
            </a:pPr>
            <a:r>
              <a:rPr lang="en-GB"/>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5"/>
          <p:cNvSpPr txBox="1">
            <a:spLocks noGrp="1"/>
          </p:cNvSpPr>
          <p:nvPr>
            <p:ph type="title"/>
          </p:nvPr>
        </p:nvSpPr>
        <p:spPr>
          <a:xfrm>
            <a:off x="6045200" y="2994500"/>
            <a:ext cx="573881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500"/>
              <a:buFont typeface="Arial"/>
              <a:buNone/>
            </a:pPr>
            <a:r>
              <a:rPr lang="en-GB" dirty="0"/>
              <a:t>Why it’s important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p29"/>
          <p:cNvSpPr txBox="1">
            <a:spLocks noGrp="1"/>
          </p:cNvSpPr>
          <p:nvPr>
            <p:ph type="body" idx="1"/>
          </p:nvPr>
        </p:nvSpPr>
        <p:spPr>
          <a:xfrm>
            <a:off x="408001" y="1690700"/>
            <a:ext cx="6089100" cy="4400700"/>
          </a:xfrm>
          <a:prstGeom prst="rect">
            <a:avLst/>
          </a:prstGeom>
          <a:noFill/>
          <a:ln>
            <a:noFill/>
          </a:ln>
        </p:spPr>
        <p:txBody>
          <a:bodyPr spcFirstLastPara="1" wrap="square" lIns="91425" tIns="45700" rIns="91425" bIns="45700" anchor="t" anchorCtr="0">
            <a:normAutofit/>
          </a:bodyPr>
          <a:lstStyle/>
          <a:p>
            <a:pPr marL="228600" lvl="0" indent="-25400" algn="l" rtl="0">
              <a:lnSpc>
                <a:spcPct val="90000"/>
              </a:lnSpc>
              <a:spcBef>
                <a:spcPts val="0"/>
              </a:spcBef>
              <a:spcAft>
                <a:spcPts val="0"/>
              </a:spcAft>
              <a:buSzPts val="3200"/>
              <a:buNone/>
            </a:pPr>
            <a:endParaRPr sz="3200" dirty="0"/>
          </a:p>
          <a:p>
            <a:pPr marL="228600" lvl="0" indent="-228600" algn="l" rtl="0">
              <a:lnSpc>
                <a:spcPct val="90000"/>
              </a:lnSpc>
              <a:spcBef>
                <a:spcPts val="600"/>
              </a:spcBef>
              <a:spcAft>
                <a:spcPts val="0"/>
              </a:spcAft>
              <a:buSzPts val="3200"/>
              <a:buChar char="•"/>
            </a:pPr>
            <a:r>
              <a:rPr lang="en-GB" sz="3200" dirty="0"/>
              <a:t>Join at: </a:t>
            </a:r>
            <a:r>
              <a:rPr lang="en-GB" sz="3200" b="1" u="sng" dirty="0">
                <a:solidFill>
                  <a:schemeClr val="hlink"/>
                </a:solidFill>
                <a:hlinkClick r:id="rId3"/>
              </a:rPr>
              <a:t>www.slido.com</a:t>
            </a:r>
            <a:r>
              <a:rPr lang="en-GB" sz="3200" b="1" dirty="0"/>
              <a:t> </a:t>
            </a:r>
            <a:endParaRPr dirty="0"/>
          </a:p>
          <a:p>
            <a:pPr marL="0" lvl="0" indent="0" algn="l" rtl="0">
              <a:lnSpc>
                <a:spcPct val="90000"/>
              </a:lnSpc>
              <a:spcBef>
                <a:spcPts val="600"/>
              </a:spcBef>
              <a:spcAft>
                <a:spcPts val="0"/>
              </a:spcAft>
              <a:buSzPts val="3200"/>
              <a:buNone/>
            </a:pPr>
            <a:endParaRPr sz="3200" dirty="0"/>
          </a:p>
          <a:p>
            <a:pPr marL="228600" lvl="0" indent="-228600" algn="l" rtl="0">
              <a:lnSpc>
                <a:spcPct val="90000"/>
              </a:lnSpc>
              <a:spcBef>
                <a:spcPts val="600"/>
              </a:spcBef>
              <a:spcAft>
                <a:spcPts val="0"/>
              </a:spcAft>
              <a:buSzPts val="3200"/>
              <a:buChar char="•"/>
            </a:pPr>
            <a:r>
              <a:rPr lang="en-GB" sz="3200" dirty="0"/>
              <a:t>Participant code: </a:t>
            </a:r>
            <a:r>
              <a:rPr lang="en-GB" sz="3200" b="1" dirty="0"/>
              <a:t>#CSL23</a:t>
            </a:r>
            <a:endParaRPr dirty="0"/>
          </a:p>
          <a:p>
            <a:pPr marL="228600" lvl="0" indent="-25400" algn="l" rtl="0">
              <a:lnSpc>
                <a:spcPct val="90000"/>
              </a:lnSpc>
              <a:spcBef>
                <a:spcPts val="600"/>
              </a:spcBef>
              <a:spcAft>
                <a:spcPts val="0"/>
              </a:spcAft>
              <a:buSzPts val="3200"/>
              <a:buNone/>
            </a:pPr>
            <a:endParaRPr sz="3200" dirty="0"/>
          </a:p>
          <a:p>
            <a:pPr marL="228600" lvl="0" indent="-279400" algn="l" rtl="0">
              <a:spcBef>
                <a:spcPts val="600"/>
              </a:spcBef>
              <a:spcAft>
                <a:spcPts val="0"/>
              </a:spcAft>
              <a:buSzPts val="3200"/>
              <a:buChar char="•"/>
            </a:pPr>
            <a:r>
              <a:rPr lang="en-GB" sz="3200" dirty="0"/>
              <a:t>Room:</a:t>
            </a:r>
            <a:r>
              <a:rPr lang="en-GB" sz="3200" b="1" dirty="0"/>
              <a:t> Capital Suite 11</a:t>
            </a:r>
            <a:endParaRPr sz="3200" dirty="0"/>
          </a:p>
        </p:txBody>
      </p:sp>
      <p:pic>
        <p:nvPicPr>
          <p:cNvPr id="2" name="Picture 1" descr="A qr code and a white background&#10;&#10;Description automatically generated">
            <a:extLst>
              <a:ext uri="{FF2B5EF4-FFF2-40B4-BE49-F238E27FC236}">
                <a16:creationId xmlns:a16="http://schemas.microsoft.com/office/drawing/2014/main" id="{67BB75FD-5FE2-10E0-72AF-FB4C33133FCB}"/>
              </a:ext>
            </a:extLst>
          </p:cNvPr>
          <p:cNvPicPr>
            <a:picLocks noChangeAspect="1"/>
          </p:cNvPicPr>
          <p:nvPr/>
        </p:nvPicPr>
        <p:blipFill rotWithShape="1">
          <a:blip r:embed="rId4"/>
          <a:srcRect l="66856" t="30902" r="1" b="2282"/>
          <a:stretch/>
        </p:blipFill>
        <p:spPr>
          <a:xfrm>
            <a:off x="5948739" y="1143000"/>
            <a:ext cx="4248781" cy="4675909"/>
          </a:xfrm>
          <a:prstGeom prst="rect">
            <a:avLst/>
          </a:prstGeom>
        </p:spPr>
      </p:pic>
      <p:sp>
        <p:nvSpPr>
          <p:cNvPr id="365" name="Google Shape;365;p29"/>
          <p:cNvSpPr txBox="1">
            <a:spLocks noGrp="1"/>
          </p:cNvSpPr>
          <p:nvPr>
            <p:ph type="title"/>
          </p:nvPr>
        </p:nvSpPr>
        <p:spPr>
          <a:xfrm>
            <a:off x="411480" y="365125"/>
            <a:ext cx="8774084" cy="10610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Arial"/>
              <a:buNone/>
            </a:pPr>
            <a:r>
              <a:rPr lang="en-GB" sz="6000" dirty="0"/>
              <a:t>Why it’s important?</a:t>
            </a:r>
            <a:endParaRPr sz="4000" dirty="0"/>
          </a:p>
        </p:txBody>
      </p:sp>
    </p:spTree>
    <p:extLst>
      <p:ext uri="{BB962C8B-B14F-4D97-AF65-F5344CB8AC3E}">
        <p14:creationId xmlns:p14="http://schemas.microsoft.com/office/powerpoint/2010/main" val="63581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6"/>
          <p:cNvSpPr txBox="1">
            <a:spLocks noGrp="1"/>
          </p:cNvSpPr>
          <p:nvPr>
            <p:ph type="title"/>
          </p:nvPr>
        </p:nvSpPr>
        <p:spPr>
          <a:xfrm>
            <a:off x="411480" y="365125"/>
            <a:ext cx="9930500" cy="10610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100"/>
              <a:buFont typeface="Arial"/>
              <a:buNone/>
            </a:pPr>
            <a:r>
              <a:rPr lang="en-GB"/>
              <a:t>Writing clearly helps us…</a:t>
            </a:r>
            <a:endParaRPr/>
          </a:p>
        </p:txBody>
      </p:sp>
      <p:sp>
        <p:nvSpPr>
          <p:cNvPr id="201" name="Google Shape;201;p6"/>
          <p:cNvSpPr txBox="1">
            <a:spLocks noGrp="1"/>
          </p:cNvSpPr>
          <p:nvPr>
            <p:ph type="body" idx="1"/>
          </p:nvPr>
        </p:nvSpPr>
        <p:spPr>
          <a:xfrm>
            <a:off x="407988" y="1690689"/>
            <a:ext cx="11376025" cy="440110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400"/>
              <a:buChar char="•"/>
            </a:pPr>
            <a:r>
              <a:rPr lang="en-GB"/>
              <a:t>communicate effectively with the public</a:t>
            </a:r>
            <a:endParaRPr/>
          </a:p>
          <a:p>
            <a:pPr marL="228600" lvl="0" indent="-228600" algn="l" rtl="0">
              <a:lnSpc>
                <a:spcPct val="90000"/>
              </a:lnSpc>
              <a:spcBef>
                <a:spcPts val="600"/>
              </a:spcBef>
              <a:spcAft>
                <a:spcPts val="0"/>
              </a:spcAft>
              <a:buSzPts val="2400"/>
              <a:buChar char="•"/>
            </a:pPr>
            <a:r>
              <a:rPr lang="en-GB"/>
              <a:t>make our communications accessible</a:t>
            </a:r>
            <a:endParaRPr/>
          </a:p>
          <a:p>
            <a:pPr marL="228600" lvl="0" indent="-228600" algn="l" rtl="0">
              <a:lnSpc>
                <a:spcPct val="90000"/>
              </a:lnSpc>
              <a:spcBef>
                <a:spcPts val="600"/>
              </a:spcBef>
              <a:spcAft>
                <a:spcPts val="0"/>
              </a:spcAft>
              <a:buSzPts val="2400"/>
              <a:buChar char="•"/>
            </a:pPr>
            <a:r>
              <a:rPr lang="en-GB"/>
              <a:t>protect our reputation</a:t>
            </a:r>
            <a:endParaRPr/>
          </a:p>
          <a:p>
            <a:pPr marL="228600" lvl="0" indent="-228600" algn="l" rtl="0">
              <a:lnSpc>
                <a:spcPct val="90000"/>
              </a:lnSpc>
              <a:spcBef>
                <a:spcPts val="600"/>
              </a:spcBef>
              <a:spcAft>
                <a:spcPts val="0"/>
              </a:spcAft>
              <a:buSzPts val="2400"/>
              <a:buChar char="•"/>
            </a:pPr>
            <a:r>
              <a:rPr lang="en-GB"/>
              <a:t>work more efficiently</a:t>
            </a:r>
            <a:endParaRPr/>
          </a:p>
          <a:p>
            <a:pPr marL="228600" lvl="0" indent="-228600" algn="l" rtl="0">
              <a:lnSpc>
                <a:spcPct val="90000"/>
              </a:lnSpc>
              <a:spcBef>
                <a:spcPts val="600"/>
              </a:spcBef>
              <a:spcAft>
                <a:spcPts val="0"/>
              </a:spcAft>
              <a:buSzPts val="2400"/>
              <a:buChar char="•"/>
            </a:pPr>
            <a:r>
              <a:rPr lang="en-GB"/>
              <a:t>give better advice</a:t>
            </a:r>
            <a:endParaRPr/>
          </a:p>
          <a:p>
            <a:pPr marL="228600" lvl="0" indent="-228600" algn="l" rtl="0">
              <a:lnSpc>
                <a:spcPct val="90000"/>
              </a:lnSpc>
              <a:spcBef>
                <a:spcPts val="600"/>
              </a:spcBef>
              <a:spcAft>
                <a:spcPts val="0"/>
              </a:spcAft>
              <a:buSzPts val="2400"/>
              <a:buChar char="•"/>
            </a:pPr>
            <a:r>
              <a:rPr lang="en-GB"/>
              <a:t>meet the Civil Service Code</a:t>
            </a:r>
            <a:endParaRPr/>
          </a:p>
          <a:p>
            <a:pPr marL="228600" lvl="0" indent="-76200" algn="l" rtl="0">
              <a:lnSpc>
                <a:spcPct val="90000"/>
              </a:lnSpc>
              <a:spcBef>
                <a:spcPts val="600"/>
              </a:spcBef>
              <a:spcAft>
                <a:spcPts val="0"/>
              </a:spcAft>
              <a:buSzPts val="2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txBox="1">
            <a:spLocks noGrp="1"/>
          </p:cNvSpPr>
          <p:nvPr>
            <p:ph type="title"/>
          </p:nvPr>
        </p:nvSpPr>
        <p:spPr>
          <a:xfrm>
            <a:off x="6045200" y="2994500"/>
            <a:ext cx="573881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500"/>
              <a:buFont typeface="Arial"/>
              <a:buNone/>
            </a:pPr>
            <a:r>
              <a:rPr lang="en-GB"/>
              <a:t>A quick example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8"/>
          <p:cNvSpPr txBox="1">
            <a:spLocks noGrp="1"/>
          </p:cNvSpPr>
          <p:nvPr>
            <p:ph type="dt" idx="10"/>
          </p:nvPr>
        </p:nvSpPr>
        <p:spPr>
          <a:xfrm>
            <a:off x="411480" y="6356350"/>
            <a:ext cx="159512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01/06/2023</a:t>
            </a:r>
            <a:endParaRPr/>
          </a:p>
        </p:txBody>
      </p:sp>
      <p:sp>
        <p:nvSpPr>
          <p:cNvPr id="214" name="Google Shape;214;p8"/>
          <p:cNvSpPr txBox="1">
            <a:spLocks noGrp="1"/>
          </p:cNvSpPr>
          <p:nvPr>
            <p:ph type="sldNum" idx="12"/>
          </p:nvPr>
        </p:nvSpPr>
        <p:spPr>
          <a:xfrm>
            <a:off x="7909560" y="6356350"/>
            <a:ext cx="67564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215" name="Google Shape;215;p8"/>
          <p:cNvSpPr txBox="1">
            <a:spLocks noGrp="1"/>
          </p:cNvSpPr>
          <p:nvPr>
            <p:ph type="body" idx="4294967295"/>
          </p:nvPr>
        </p:nvSpPr>
        <p:spPr>
          <a:xfrm>
            <a:off x="557222" y="273534"/>
            <a:ext cx="11117036" cy="44005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GB" sz="1800" b="1" i="0" u="none" strike="noStrike">
                <a:solidFill>
                  <a:srgbClr val="000000"/>
                </a:solidFill>
              </a:rPr>
              <a:t>Our partnership with the Woodland Trust</a:t>
            </a:r>
            <a:endParaRPr/>
          </a:p>
          <a:p>
            <a:pPr marL="0" lvl="0" indent="0" algn="l" rtl="0">
              <a:lnSpc>
                <a:spcPct val="90000"/>
              </a:lnSpc>
              <a:spcBef>
                <a:spcPts val="600"/>
              </a:spcBef>
              <a:spcAft>
                <a:spcPts val="0"/>
              </a:spcAft>
              <a:buSzPts val="1800"/>
              <a:buNone/>
            </a:pPr>
            <a:r>
              <a:rPr lang="en-GB" sz="1800" b="0" i="0" u="none" strike="noStrike">
                <a:solidFill>
                  <a:srgbClr val="000000"/>
                </a:solidFill>
              </a:rPr>
              <a:t>Dear parents/carers,</a:t>
            </a:r>
            <a:endParaRPr/>
          </a:p>
          <a:p>
            <a:pPr marL="0" lvl="0" indent="0" algn="l" rtl="0">
              <a:lnSpc>
                <a:spcPct val="90000"/>
              </a:lnSpc>
              <a:spcBef>
                <a:spcPts val="600"/>
              </a:spcBef>
              <a:spcAft>
                <a:spcPts val="0"/>
              </a:spcAft>
              <a:buSzPts val="1800"/>
              <a:buNone/>
            </a:pPr>
            <a:r>
              <a:rPr lang="en-GB" sz="1800" b="0" i="0" u="none" strike="noStrike">
                <a:solidFill>
                  <a:srgbClr val="000000"/>
                </a:solidFill>
              </a:rPr>
              <a:t>Next week, we will be working with the Woodland Trust to give all our children the opportunity to be involved in planting a tree in our school.</a:t>
            </a:r>
            <a:endParaRPr/>
          </a:p>
          <a:p>
            <a:pPr marL="0" lvl="0" indent="0" algn="l" rtl="0">
              <a:lnSpc>
                <a:spcPct val="90000"/>
              </a:lnSpc>
              <a:spcBef>
                <a:spcPts val="600"/>
              </a:spcBef>
              <a:spcAft>
                <a:spcPts val="0"/>
              </a:spcAft>
              <a:buSzPts val="1800"/>
              <a:buNone/>
            </a:pPr>
            <a:r>
              <a:rPr lang="en-GB" sz="1800" b="0" i="0" u="none" strike="noStrike">
                <a:solidFill>
                  <a:srgbClr val="000000"/>
                </a:solidFill>
              </a:rPr>
              <a:t>Tree planting is an incredible way for children to connect with nature while helping the planet. It links to many areas of the curriculum and it’s a fun and hands-on activity.</a:t>
            </a:r>
            <a:endParaRPr/>
          </a:p>
          <a:p>
            <a:pPr marL="0" lvl="0" indent="0" algn="l" rtl="0">
              <a:lnSpc>
                <a:spcPct val="90000"/>
              </a:lnSpc>
              <a:spcBef>
                <a:spcPts val="600"/>
              </a:spcBef>
              <a:spcAft>
                <a:spcPts val="0"/>
              </a:spcAft>
              <a:buSzPts val="1800"/>
              <a:buNone/>
            </a:pPr>
            <a:r>
              <a:rPr lang="en-GB" sz="1800" b="0" i="0" u="none" strike="noStrike">
                <a:solidFill>
                  <a:srgbClr val="000000"/>
                </a:solidFill>
              </a:rPr>
              <a:t>When you plant trees, you make a difference to your whole school and the wider community:</a:t>
            </a:r>
            <a:endParaRPr/>
          </a:p>
          <a:p>
            <a:pPr marL="228600" lvl="0" indent="-228600" algn="l" rtl="0">
              <a:lnSpc>
                <a:spcPct val="90000"/>
              </a:lnSpc>
              <a:spcBef>
                <a:spcPts val="600"/>
              </a:spcBef>
              <a:spcAft>
                <a:spcPts val="0"/>
              </a:spcAft>
              <a:buSzPts val="1800"/>
              <a:buChar char="•"/>
            </a:pPr>
            <a:r>
              <a:rPr lang="en-GB" sz="1800" b="0" i="0" u="none" strike="noStrike">
                <a:solidFill>
                  <a:srgbClr val="000000"/>
                </a:solidFill>
              </a:rPr>
              <a:t>Green spaces improve physical and mental health</a:t>
            </a:r>
            <a:endParaRPr/>
          </a:p>
          <a:p>
            <a:pPr marL="228600" lvl="0" indent="-228600" algn="l" rtl="0">
              <a:lnSpc>
                <a:spcPct val="90000"/>
              </a:lnSpc>
              <a:spcBef>
                <a:spcPts val="600"/>
              </a:spcBef>
              <a:spcAft>
                <a:spcPts val="0"/>
              </a:spcAft>
              <a:buSzPts val="1800"/>
              <a:buChar char="•"/>
            </a:pPr>
            <a:r>
              <a:rPr lang="en-GB" sz="1800" b="0" i="0" u="none" strike="noStrike">
                <a:solidFill>
                  <a:srgbClr val="000000"/>
                </a:solidFill>
              </a:rPr>
              <a:t>Trees and hedges provide homes and food for wildlife</a:t>
            </a:r>
            <a:endParaRPr/>
          </a:p>
          <a:p>
            <a:pPr marL="228600" lvl="0" indent="-228600" algn="l" rtl="0">
              <a:lnSpc>
                <a:spcPct val="90000"/>
              </a:lnSpc>
              <a:spcBef>
                <a:spcPts val="600"/>
              </a:spcBef>
              <a:spcAft>
                <a:spcPts val="0"/>
              </a:spcAft>
              <a:buSzPts val="1800"/>
              <a:buChar char="•"/>
            </a:pPr>
            <a:r>
              <a:rPr lang="en-GB" sz="1800" b="0" i="0" u="none" strike="noStrike">
                <a:solidFill>
                  <a:srgbClr val="000000"/>
                </a:solidFill>
              </a:rPr>
              <a:t>Trees clean the air we breathe</a:t>
            </a:r>
            <a:endParaRPr/>
          </a:p>
          <a:p>
            <a:pPr marL="228600" lvl="0" indent="-228600" algn="l" rtl="0">
              <a:lnSpc>
                <a:spcPct val="90000"/>
              </a:lnSpc>
              <a:spcBef>
                <a:spcPts val="600"/>
              </a:spcBef>
              <a:spcAft>
                <a:spcPts val="0"/>
              </a:spcAft>
              <a:buSzPts val="1800"/>
              <a:buChar char="•"/>
            </a:pPr>
            <a:r>
              <a:rPr lang="en-GB" sz="1800" b="0" i="0" u="none" strike="noStrike">
                <a:solidFill>
                  <a:srgbClr val="000000"/>
                </a:solidFill>
              </a:rPr>
              <a:t>Trees absorb CO2 – one of the main causes of climate change</a:t>
            </a:r>
            <a:endParaRPr/>
          </a:p>
          <a:p>
            <a:pPr marL="0" lvl="0" indent="0" algn="l" rtl="0">
              <a:lnSpc>
                <a:spcPct val="90000"/>
              </a:lnSpc>
              <a:spcBef>
                <a:spcPts val="600"/>
              </a:spcBef>
              <a:spcAft>
                <a:spcPts val="0"/>
              </a:spcAft>
              <a:buSzPts val="1800"/>
              <a:buNone/>
            </a:pPr>
            <a:r>
              <a:rPr lang="en-GB" sz="1800">
                <a:solidFill>
                  <a:srgbClr val="000000"/>
                </a:solidFill>
              </a:rPr>
              <a:t>Here are the days when each year will take part:</a:t>
            </a:r>
            <a:endParaRPr sz="1800" b="0" i="0" u="none" strike="noStrike">
              <a:solidFill>
                <a:srgbClr val="000000"/>
              </a:solidFill>
            </a:endParaRPr>
          </a:p>
          <a:p>
            <a:pPr marL="0" lvl="0" indent="0" algn="l" rtl="0">
              <a:lnSpc>
                <a:spcPct val="90000"/>
              </a:lnSpc>
              <a:spcBef>
                <a:spcPts val="600"/>
              </a:spcBef>
              <a:spcAft>
                <a:spcPts val="0"/>
              </a:spcAft>
              <a:buSzPts val="1800"/>
              <a:buNone/>
            </a:pPr>
            <a:r>
              <a:rPr lang="en-GB" sz="1800" i="0" u="none" strike="noStrike">
                <a:solidFill>
                  <a:srgbClr val="000000"/>
                </a:solidFill>
              </a:rPr>
              <a:t>Monday: Nursery and Reception</a:t>
            </a:r>
            <a:endParaRPr/>
          </a:p>
          <a:p>
            <a:pPr marL="0" lvl="0" indent="0" algn="l" rtl="0">
              <a:lnSpc>
                <a:spcPct val="90000"/>
              </a:lnSpc>
              <a:spcBef>
                <a:spcPts val="600"/>
              </a:spcBef>
              <a:spcAft>
                <a:spcPts val="0"/>
              </a:spcAft>
              <a:buSzPts val="1800"/>
              <a:buNone/>
            </a:pPr>
            <a:r>
              <a:rPr lang="en-GB" sz="1800">
                <a:solidFill>
                  <a:srgbClr val="000000"/>
                </a:solidFill>
              </a:rPr>
              <a:t>Tuesday: Years 1 and 2</a:t>
            </a:r>
            <a:endParaRPr/>
          </a:p>
          <a:p>
            <a:pPr marL="0" lvl="0" indent="0" algn="l" rtl="0">
              <a:lnSpc>
                <a:spcPct val="90000"/>
              </a:lnSpc>
              <a:spcBef>
                <a:spcPts val="600"/>
              </a:spcBef>
              <a:spcAft>
                <a:spcPts val="0"/>
              </a:spcAft>
              <a:buSzPts val="1800"/>
              <a:buNone/>
            </a:pPr>
            <a:r>
              <a:rPr lang="en-GB" sz="1800" i="0" u="none" strike="noStrike">
                <a:solidFill>
                  <a:srgbClr val="000000"/>
                </a:solidFill>
              </a:rPr>
              <a:t>Wednesday: Years 3 and 4</a:t>
            </a:r>
            <a:endParaRPr/>
          </a:p>
          <a:p>
            <a:pPr marL="0" lvl="0" indent="0" algn="l" rtl="0">
              <a:lnSpc>
                <a:spcPct val="90000"/>
              </a:lnSpc>
              <a:spcBef>
                <a:spcPts val="600"/>
              </a:spcBef>
              <a:spcAft>
                <a:spcPts val="0"/>
              </a:spcAft>
              <a:buSzPts val="1800"/>
              <a:buNone/>
            </a:pPr>
            <a:r>
              <a:rPr lang="en-GB" sz="1800">
                <a:solidFill>
                  <a:srgbClr val="000000"/>
                </a:solidFill>
              </a:rPr>
              <a:t>Thursday: Years 5 and 6</a:t>
            </a:r>
            <a:endParaRPr sz="1800" i="0" u="none" strike="noStrike"/>
          </a:p>
          <a:p>
            <a:pPr marL="0" lvl="0" indent="0" algn="l" rtl="0">
              <a:lnSpc>
                <a:spcPct val="90000"/>
              </a:lnSpc>
              <a:spcBef>
                <a:spcPts val="600"/>
              </a:spcBef>
              <a:spcAft>
                <a:spcPts val="0"/>
              </a:spcAft>
              <a:buSzPts val="1800"/>
              <a:buNone/>
            </a:pPr>
            <a:r>
              <a:rPr lang="en-GB" sz="1800" b="0" i="0" u="none" strike="noStrike"/>
              <a:t>Please can children bring trainers or wellies to school on their day, so that they can be out on the field, planting trees!</a:t>
            </a:r>
            <a:endParaRPr/>
          </a:p>
        </p:txBody>
      </p:sp>
    </p:spTree>
  </p:cSld>
  <p:clrMapOvr>
    <a:masterClrMapping/>
  </p:clrMapOvr>
</p:sld>
</file>

<file path=ppt/theme/theme1.xml><?xml version="1.0" encoding="utf-8"?>
<a:theme xmlns:a="http://schemas.openxmlformats.org/drawingml/2006/main" name="Office Theme">
  <a:themeElements>
    <a:clrScheme name="Civil Service Live">
      <a:dk1>
        <a:srgbClr val="000000"/>
      </a:dk1>
      <a:lt1>
        <a:srgbClr val="FFFFFF"/>
      </a:lt1>
      <a:dk2>
        <a:srgbClr val="1C7070"/>
      </a:dk2>
      <a:lt2>
        <a:srgbClr val="D2E2E2"/>
      </a:lt2>
      <a:accent1>
        <a:srgbClr val="E52163"/>
      </a:accent1>
      <a:accent2>
        <a:srgbClr val="009EA6"/>
      </a:accent2>
      <a:accent3>
        <a:srgbClr val="FFBF52"/>
      </a:accent3>
      <a:accent4>
        <a:srgbClr val="662482"/>
      </a:accent4>
      <a:accent5>
        <a:srgbClr val="5CB578"/>
      </a:accent5>
      <a:accent6>
        <a:srgbClr val="F28A1A"/>
      </a:accent6>
      <a:hlink>
        <a:srgbClr val="E52163"/>
      </a:hlink>
      <a:folHlink>
        <a:srgbClr val="6624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5550</Words>
  <Application>Microsoft Macintosh PowerPoint</Application>
  <PresentationFormat>Widescreen</PresentationFormat>
  <Paragraphs>589</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GDS Transport</vt:lpstr>
      <vt:lpstr>Office Theme</vt:lpstr>
      <vt:lpstr>Build your writing skills with the Government Communication Service  Timeless tips to have more impact</vt:lpstr>
      <vt:lpstr>Join the conversation …</vt:lpstr>
      <vt:lpstr>Hello</vt:lpstr>
      <vt:lpstr>What we’ll cover</vt:lpstr>
      <vt:lpstr>Why it’s important</vt:lpstr>
      <vt:lpstr>Why it’s important?</vt:lpstr>
      <vt:lpstr>Writing clearly helps us…</vt:lpstr>
      <vt:lpstr>A quick example</vt:lpstr>
      <vt:lpstr>PowerPoint Presentation</vt:lpstr>
      <vt:lpstr>PowerPoint Presentation</vt:lpstr>
      <vt:lpstr>PowerPoint Presentation</vt:lpstr>
      <vt:lpstr>PowerPoint Presentation</vt:lpstr>
      <vt:lpstr>1. Put your main point first</vt:lpstr>
      <vt:lpstr>Ask yourself three questions</vt:lpstr>
      <vt:lpstr>2. Shorten your sentences</vt:lpstr>
      <vt:lpstr>Longer sentences are harder to read</vt:lpstr>
      <vt:lpstr>PowerPoint Presentation</vt:lpstr>
      <vt:lpstr>PowerPoint Presentation</vt:lpstr>
      <vt:lpstr>PowerPoint Presentation</vt:lpstr>
      <vt:lpstr>3. Write more like you speak</vt:lpstr>
      <vt:lpstr>Isn’t that ‘dumbing down’?</vt:lpstr>
      <vt:lpstr>PowerPoint Presentation</vt:lpstr>
      <vt:lpstr>PowerPoint Presentation</vt:lpstr>
      <vt:lpstr>But I have to write for senior leaders…</vt:lpstr>
      <vt:lpstr>PowerPoint Presentation</vt:lpstr>
      <vt:lpstr>Write more like you speak</vt:lpstr>
      <vt:lpstr>require</vt:lpstr>
      <vt:lpstr>ensure</vt:lpstr>
      <vt:lpstr>provide</vt:lpstr>
      <vt:lpstr>prior to</vt:lpstr>
      <vt:lpstr>additionally</vt:lpstr>
      <vt:lpstr>Write more like you speak</vt:lpstr>
      <vt:lpstr>I am currently out of the office on annual leave until 25 July 2023. My inbox will not be monitored in my absence.   If you require urgent assistance, please contact Sunny Holiday. Alternatively, I will respond upon my return.</vt:lpstr>
      <vt:lpstr>Join the conversation …</vt:lpstr>
      <vt:lpstr>I’m on leave until 25 July. If it’s urgent, please email Sunny Holiday. Otherwise, I’ll be in touch when I’m back.</vt:lpstr>
      <vt:lpstr>To sum up</vt:lpstr>
      <vt:lpstr>A few more tips</vt:lpstr>
      <vt:lpstr>What next?</vt:lpstr>
      <vt:lpstr>Further learning</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your writing skills with the Government Communication Service  Timeless tips to have more impact</dc:title>
  <dc:creator>Sophie Millar</dc:creator>
  <cp:lastModifiedBy>Microsoft Office User</cp:lastModifiedBy>
  <cp:revision>4</cp:revision>
  <dcterms:created xsi:type="dcterms:W3CDTF">2022-02-14T15:09:16Z</dcterms:created>
  <dcterms:modified xsi:type="dcterms:W3CDTF">2023-07-17T09:16:49Z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0x0101009F2D9E7D9AC1AF4FB74E44891494C7C1</vt:lpwstr>
  </property>
  <property fmtid="{D5CDD505-2E9C-101B-9397-08002B2CF9AE}" pid="3" name="AuthorIds_UIVersion_512">
    <vt:lpwstr>13</vt:lpwstr>
  </property>
  <property fmtid="{D5CDD505-2E9C-101B-9397-08002B2CF9AE}" pid="4" name="MediaServiceImageTags">
    <vt:lpwstr/>
  </property>
  <property fmtid="{D5CDD505-2E9C-101B-9397-08002B2CF9AE}" pid="5" name="MSIP_Label_f9af038e-07b4-4369-a678-c835687cb272_Enabled">
    <vt:lpwstr>true</vt:lpwstr>
  </property>
  <property fmtid="{D5CDD505-2E9C-101B-9397-08002B2CF9AE}" pid="6" name="MSIP_Label_f9af038e-07b4-4369-a678-c835687cb272_SetDate">
    <vt:lpwstr>2023-05-04T10:39:56Z</vt:lpwstr>
  </property>
  <property fmtid="{D5CDD505-2E9C-101B-9397-08002B2CF9AE}" pid="7" name="MSIP_Label_f9af038e-07b4-4369-a678-c835687cb272_Method">
    <vt:lpwstr>Standard</vt:lpwstr>
  </property>
  <property fmtid="{D5CDD505-2E9C-101B-9397-08002B2CF9AE}" pid="8" name="MSIP_Label_f9af038e-07b4-4369-a678-c835687cb272_Name">
    <vt:lpwstr>OFFICIAL</vt:lpwstr>
  </property>
  <property fmtid="{D5CDD505-2E9C-101B-9397-08002B2CF9AE}" pid="9" name="MSIP_Label_f9af038e-07b4-4369-a678-c835687cb272_SiteId">
    <vt:lpwstr>ac52f73c-fd1a-4a9a-8e7a-4a248f3139e1</vt:lpwstr>
  </property>
  <property fmtid="{D5CDD505-2E9C-101B-9397-08002B2CF9AE}" pid="10" name="MSIP_Label_f9af038e-07b4-4369-a678-c835687cb272_ActionId">
    <vt:lpwstr>cafeec74-9688-49d8-b913-5b097c1d56e4</vt:lpwstr>
  </property>
  <property fmtid="{D5CDD505-2E9C-101B-9397-08002B2CF9AE}" pid="11" name="MSIP_Label_f9af038e-07b4-4369-a678-c835687cb272_ContentBits">
    <vt:lpwstr>2</vt:lpwstr>
  </property>
</Properties>
</file>