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Helvetica Neue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HelveticaNeue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HelveticaNeue-italic.fntdata"/><Relationship Id="rId14" Type="http://schemas.openxmlformats.org/officeDocument/2006/relationships/font" Target="fonts/HelveticaNeue-bold.fntdata"/><Relationship Id="rId16" Type="http://schemas.openxmlformats.org/officeDocument/2006/relationships/font" Target="fonts/HelveticaNeue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83c68b5eb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83c68b5eb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e82d5d42d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e82d5d42d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02428d7ff4_0_3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02428d7ff4_0_3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9234150044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9234150044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9234150044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9234150044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9234150044_1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9234150044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9234150044_1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9234150044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A 001 Title slide – GCS" type="title">
  <p:cSld name="TITLE">
    <p:bg>
      <p:bgPr>
        <a:solidFill>
          <a:schemeClr val="dk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title"/>
          </p:nvPr>
        </p:nvSpPr>
        <p:spPr>
          <a:xfrm>
            <a:off x="540000" y="1720800"/>
            <a:ext cx="8064000" cy="17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Helvetica Neue"/>
              <a:buNone/>
              <a:defRPr sz="3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40000" y="180000"/>
            <a:ext cx="1713539" cy="11058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30200" y="3441900"/>
            <a:ext cx="8064000" cy="116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Clr>
                <a:srgbClr val="75B8FF"/>
              </a:buClr>
              <a:buSzPts val="2400"/>
              <a:buNone/>
              <a:defRPr sz="2400">
                <a:solidFill>
                  <a:srgbClr val="75B8F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/>
          <p:nvPr/>
        </p:nvSpPr>
        <p:spPr>
          <a:xfrm>
            <a:off x="0" y="5089500"/>
            <a:ext cx="9144000" cy="54000"/>
          </a:xfrm>
          <a:prstGeom prst="rect">
            <a:avLst/>
          </a:prstGeom>
          <a:gradFill>
            <a:gsLst>
              <a:gs pos="0">
                <a:srgbClr val="005ABB"/>
              </a:gs>
              <a:gs pos="50000">
                <a:srgbClr val="899639"/>
              </a:gs>
              <a:gs pos="75000">
                <a:srgbClr val="ECAC00"/>
              </a:gs>
              <a:gs pos="88000">
                <a:srgbClr val="CD5A13"/>
              </a:gs>
              <a:gs pos="94000">
                <a:srgbClr val="A33038"/>
              </a:gs>
              <a:gs pos="100000">
                <a:srgbClr val="78256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810">
          <p15:clr>
            <a:srgbClr val="FA7B17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B 007 Blank – UK Gov">
  <p:cSld name="TITLE_AND_BODY_2_2_1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/>
          <p:nvPr/>
        </p:nvSpPr>
        <p:spPr>
          <a:xfrm>
            <a:off x="0" y="0"/>
            <a:ext cx="9144000" cy="841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8140800" y="4734000"/>
            <a:ext cx="4632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6" name="Google Shape;76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40000" y="180000"/>
            <a:ext cx="1584125" cy="539999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1"/>
          <p:cNvSpPr txBox="1"/>
          <p:nvPr>
            <p:ph idx="1" type="subTitle"/>
          </p:nvPr>
        </p:nvSpPr>
        <p:spPr>
          <a:xfrm>
            <a:off x="3060000" y="171300"/>
            <a:ext cx="5544000" cy="540000"/>
          </a:xfrm>
          <a:prstGeom prst="rect">
            <a:avLst/>
          </a:prstGeom>
        </p:spPr>
        <p:txBody>
          <a:bodyPr anchorCtr="0" anchor="ctr" bIns="18000" lIns="18000" spcFirstLastPara="1" rIns="18000" wrap="square" tIns="18000">
            <a:normAutofit/>
          </a:bodyPr>
          <a:lstStyle>
            <a:lvl1pPr lvl="0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2pPr>
            <a:lvl3pPr lvl="2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3pPr>
            <a:lvl4pPr lvl="3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4pPr>
            <a:lvl5pPr lvl="4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5pPr>
            <a:lvl6pPr lvl="5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6pPr>
            <a:lvl7pPr lvl="6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7pPr>
            <a:lvl8pPr lvl="7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8pPr>
            <a:lvl9pPr lvl="8" rtl="0" algn="r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/>
          <p:nvPr/>
        </p:nvSpPr>
        <p:spPr>
          <a:xfrm>
            <a:off x="0" y="5089500"/>
            <a:ext cx="9144000" cy="54000"/>
          </a:xfrm>
          <a:prstGeom prst="rect">
            <a:avLst/>
          </a:prstGeom>
          <a:gradFill>
            <a:gsLst>
              <a:gs pos="0">
                <a:srgbClr val="005ABB"/>
              </a:gs>
              <a:gs pos="50000">
                <a:srgbClr val="899639"/>
              </a:gs>
              <a:gs pos="75000">
                <a:srgbClr val="ECAC00"/>
              </a:gs>
              <a:gs pos="88000">
                <a:srgbClr val="CD5A13"/>
              </a:gs>
              <a:gs pos="94000">
                <a:srgbClr val="A33038"/>
              </a:gs>
              <a:gs pos="100000">
                <a:srgbClr val="78256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B 001 Title slide – UK Gov">
  <p:cSld name="TITLE_1_1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40000" y="180001"/>
            <a:ext cx="2520001" cy="85903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 txBox="1"/>
          <p:nvPr>
            <p:ph type="title"/>
          </p:nvPr>
        </p:nvSpPr>
        <p:spPr>
          <a:xfrm>
            <a:off x="540000" y="1720800"/>
            <a:ext cx="8064000" cy="17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Helvetica Neue"/>
              <a:buNone/>
              <a:defRPr sz="3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530200" y="3441900"/>
            <a:ext cx="8064000" cy="116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spcBef>
                <a:spcPts val="600"/>
              </a:spcBef>
              <a:spcAft>
                <a:spcPts val="0"/>
              </a:spcAft>
              <a:buClr>
                <a:srgbClr val="75B8FF"/>
              </a:buClr>
              <a:buSzPts val="2400"/>
              <a:buNone/>
              <a:defRPr sz="2400">
                <a:solidFill>
                  <a:srgbClr val="75B8FF"/>
                </a:solidFill>
              </a:defRPr>
            </a:lvl1pPr>
            <a:lvl2pPr lvl="1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 algn="ctr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/>
          <p:nvPr/>
        </p:nvSpPr>
        <p:spPr>
          <a:xfrm>
            <a:off x="0" y="5089500"/>
            <a:ext cx="9144000" cy="54000"/>
          </a:xfrm>
          <a:prstGeom prst="rect">
            <a:avLst/>
          </a:prstGeom>
          <a:gradFill>
            <a:gsLst>
              <a:gs pos="0">
                <a:srgbClr val="005ABB"/>
              </a:gs>
              <a:gs pos="50000">
                <a:srgbClr val="899639"/>
              </a:gs>
              <a:gs pos="75000">
                <a:srgbClr val="ECAC00"/>
              </a:gs>
              <a:gs pos="88000">
                <a:srgbClr val="CD5A13"/>
              </a:gs>
              <a:gs pos="94000">
                <a:srgbClr val="A33038"/>
              </a:gs>
              <a:gs pos="100000">
                <a:srgbClr val="78256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buNone/>
              <a:defRPr sz="1300">
                <a:solidFill>
                  <a:schemeClr val="dk1"/>
                </a:solidFill>
              </a:defRPr>
            </a:lvl1pPr>
            <a:lvl2pPr lvl="1">
              <a:buNone/>
              <a:defRPr sz="1300">
                <a:solidFill>
                  <a:schemeClr val="dk1"/>
                </a:solidFill>
              </a:defRPr>
            </a:lvl2pPr>
            <a:lvl3pPr lvl="2">
              <a:buNone/>
              <a:defRPr sz="1300">
                <a:solidFill>
                  <a:schemeClr val="dk1"/>
                </a:solidFill>
              </a:defRPr>
            </a:lvl3pPr>
            <a:lvl4pPr lvl="3">
              <a:buNone/>
              <a:defRPr sz="1300">
                <a:solidFill>
                  <a:schemeClr val="dk1"/>
                </a:solidFill>
              </a:defRPr>
            </a:lvl4pPr>
            <a:lvl5pPr lvl="4">
              <a:buNone/>
              <a:defRPr sz="1300">
                <a:solidFill>
                  <a:schemeClr val="dk1"/>
                </a:solidFill>
              </a:defRPr>
            </a:lvl5pPr>
            <a:lvl6pPr lvl="5">
              <a:buNone/>
              <a:defRPr sz="1300">
                <a:solidFill>
                  <a:schemeClr val="dk1"/>
                </a:solidFill>
              </a:defRPr>
            </a:lvl6pPr>
            <a:lvl7pPr lvl="6">
              <a:buNone/>
              <a:defRPr sz="1300">
                <a:solidFill>
                  <a:schemeClr val="dk1"/>
                </a:solidFill>
              </a:defRPr>
            </a:lvl7pPr>
            <a:lvl8pPr lvl="7">
              <a:buNone/>
              <a:defRPr sz="1300">
                <a:solidFill>
                  <a:schemeClr val="dk1"/>
                </a:solidFill>
              </a:defRPr>
            </a:lvl8pPr>
            <a:lvl9pPr lvl="8">
              <a:buNone/>
              <a:defRPr sz="1300"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810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A 002 Section header – GCS ">
  <p:cSld name="SECTION_HEADER_6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9144000" cy="3441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140800" y="4734000"/>
            <a:ext cx="4632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2" name="Google Shape;22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40000" y="180000"/>
            <a:ext cx="997102" cy="6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/>
          <p:nvPr>
            <p:ph type="title"/>
          </p:nvPr>
        </p:nvSpPr>
        <p:spPr>
          <a:xfrm>
            <a:off x="3060000" y="1720800"/>
            <a:ext cx="5544000" cy="17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None/>
              <a:defRPr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4" name="Google Shape;24;p4"/>
          <p:cNvSpPr/>
          <p:nvPr/>
        </p:nvSpPr>
        <p:spPr>
          <a:xfrm>
            <a:off x="0" y="5089500"/>
            <a:ext cx="9144000" cy="54000"/>
          </a:xfrm>
          <a:prstGeom prst="rect">
            <a:avLst/>
          </a:prstGeom>
          <a:gradFill>
            <a:gsLst>
              <a:gs pos="0">
                <a:srgbClr val="005ABB"/>
              </a:gs>
              <a:gs pos="50000">
                <a:srgbClr val="899639"/>
              </a:gs>
              <a:gs pos="75000">
                <a:srgbClr val="ECAC00"/>
              </a:gs>
              <a:gs pos="88000">
                <a:srgbClr val="CD5A13"/>
              </a:gs>
              <a:gs pos="94000">
                <a:srgbClr val="A33038"/>
              </a:gs>
              <a:gs pos="100000">
                <a:srgbClr val="78256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B 002 Section header – UK Gov ">
  <p:cSld name="SECTION_HEADER_6_1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0" y="0"/>
            <a:ext cx="9144000" cy="3441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140800" y="4734000"/>
            <a:ext cx="4632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8" name="Google Shape;28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40000" y="180000"/>
            <a:ext cx="1887745" cy="6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/>
          <p:nvPr>
            <p:ph type="title"/>
          </p:nvPr>
        </p:nvSpPr>
        <p:spPr>
          <a:xfrm>
            <a:off x="3060000" y="1720800"/>
            <a:ext cx="5544000" cy="17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None/>
              <a:defRPr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0" name="Google Shape;30;p5"/>
          <p:cNvSpPr/>
          <p:nvPr/>
        </p:nvSpPr>
        <p:spPr>
          <a:xfrm>
            <a:off x="0" y="5089500"/>
            <a:ext cx="9144000" cy="54000"/>
          </a:xfrm>
          <a:prstGeom prst="rect">
            <a:avLst/>
          </a:prstGeom>
          <a:gradFill>
            <a:gsLst>
              <a:gs pos="0">
                <a:srgbClr val="005ABB"/>
              </a:gs>
              <a:gs pos="50000">
                <a:srgbClr val="899639"/>
              </a:gs>
              <a:gs pos="75000">
                <a:srgbClr val="ECAC00"/>
              </a:gs>
              <a:gs pos="88000">
                <a:srgbClr val="CD5A13"/>
              </a:gs>
              <a:gs pos="94000">
                <a:srgbClr val="A33038"/>
              </a:gs>
              <a:gs pos="100000">
                <a:srgbClr val="78256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A 003 Content – GCS">
  <p:cSld name="SECTION_HEADER_1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>
            <a:off x="0" y="0"/>
            <a:ext cx="9144000" cy="841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140800" y="4734000"/>
            <a:ext cx="4632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4" name="Google Shape;34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40000" y="180000"/>
            <a:ext cx="836727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6"/>
          <p:cNvSpPr txBox="1"/>
          <p:nvPr>
            <p:ph idx="1" type="body"/>
          </p:nvPr>
        </p:nvSpPr>
        <p:spPr>
          <a:xfrm>
            <a:off x="540000" y="1720800"/>
            <a:ext cx="8064300" cy="28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>
                <a:solidFill>
                  <a:schemeClr val="dk1"/>
                </a:solidFill>
              </a:defRPr>
            </a:lvl6pPr>
            <a:lvl7pPr indent="-304800" lvl="6" marL="32004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chemeClr val="dk1"/>
                </a:solidFill>
              </a:defRPr>
            </a:lvl7pPr>
            <a:lvl8pPr indent="-292100" lvl="7" marL="36576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Char char="○"/>
              <a:defRPr>
                <a:solidFill>
                  <a:schemeClr val="dk1"/>
                </a:solidFill>
              </a:defRPr>
            </a:lvl8pPr>
            <a:lvl9pPr indent="-292100" lvl="8" marL="411480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0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type="title"/>
          </p:nvPr>
        </p:nvSpPr>
        <p:spPr>
          <a:xfrm>
            <a:off x="539625" y="1084875"/>
            <a:ext cx="8064300" cy="6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2" type="subTitle"/>
          </p:nvPr>
        </p:nvSpPr>
        <p:spPr>
          <a:xfrm>
            <a:off x="3060000" y="171300"/>
            <a:ext cx="5544000" cy="540000"/>
          </a:xfrm>
          <a:prstGeom prst="rect">
            <a:avLst/>
          </a:prstGeom>
        </p:spPr>
        <p:txBody>
          <a:bodyPr anchorCtr="0" anchor="ctr" bIns="18000" lIns="18000" spcFirstLastPara="1" rIns="18000" wrap="square" tIns="18000">
            <a:normAutofit/>
          </a:bodyPr>
          <a:lstStyle>
            <a:lvl1pPr lv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2pPr>
            <a:lvl3pPr lvl="2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3pPr>
            <a:lvl4pPr lvl="3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4pPr>
            <a:lvl5pPr lvl="4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5pPr>
            <a:lvl6pPr lvl="5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6pPr>
            <a:lvl7pPr lvl="6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7pPr>
            <a:lvl8pPr lvl="7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8pPr>
            <a:lvl9pPr lvl="8" algn="r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6"/>
          <p:cNvSpPr/>
          <p:nvPr/>
        </p:nvSpPr>
        <p:spPr>
          <a:xfrm>
            <a:off x="0" y="5089500"/>
            <a:ext cx="9144000" cy="54000"/>
          </a:xfrm>
          <a:prstGeom prst="rect">
            <a:avLst/>
          </a:prstGeom>
          <a:gradFill>
            <a:gsLst>
              <a:gs pos="0">
                <a:srgbClr val="005ABB"/>
              </a:gs>
              <a:gs pos="50000">
                <a:srgbClr val="899639"/>
              </a:gs>
              <a:gs pos="75000">
                <a:srgbClr val="ECAC00"/>
              </a:gs>
              <a:gs pos="88000">
                <a:srgbClr val="CD5A13"/>
              </a:gs>
              <a:gs pos="94000">
                <a:srgbClr val="A33038"/>
              </a:gs>
              <a:gs pos="100000">
                <a:srgbClr val="78256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B 003 Content – UK Gov">
  <p:cSld name="SECTION_HEADER_1_1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/>
          <p:nvPr/>
        </p:nvSpPr>
        <p:spPr>
          <a:xfrm>
            <a:off x="0" y="0"/>
            <a:ext cx="9144000" cy="841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140800" y="4734000"/>
            <a:ext cx="4632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540000" y="1720800"/>
            <a:ext cx="8064300" cy="28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>
                <a:solidFill>
                  <a:schemeClr val="dk1"/>
                </a:solidFill>
              </a:defRPr>
            </a:lvl6pPr>
            <a:lvl7pPr indent="-304800" lvl="6" marL="32004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chemeClr val="dk1"/>
                </a:solidFill>
              </a:defRPr>
            </a:lvl7pPr>
            <a:lvl8pPr indent="-292100" lvl="7" marL="36576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Char char="○"/>
              <a:defRPr>
                <a:solidFill>
                  <a:schemeClr val="dk1"/>
                </a:solidFill>
              </a:defRPr>
            </a:lvl8pPr>
            <a:lvl9pPr indent="-292100" lvl="8" marL="4114800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0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type="title"/>
          </p:nvPr>
        </p:nvSpPr>
        <p:spPr>
          <a:xfrm>
            <a:off x="539625" y="1084875"/>
            <a:ext cx="8064300" cy="6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pic>
        <p:nvPicPr>
          <p:cNvPr id="44" name="Google Shape;44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40000" y="180000"/>
            <a:ext cx="1584125" cy="539999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7"/>
          <p:cNvSpPr txBox="1"/>
          <p:nvPr>
            <p:ph idx="2" type="subTitle"/>
          </p:nvPr>
        </p:nvSpPr>
        <p:spPr>
          <a:xfrm>
            <a:off x="3060000" y="171300"/>
            <a:ext cx="5544000" cy="540000"/>
          </a:xfrm>
          <a:prstGeom prst="rect">
            <a:avLst/>
          </a:prstGeom>
        </p:spPr>
        <p:txBody>
          <a:bodyPr anchorCtr="0" anchor="ctr" bIns="18000" lIns="18000" spcFirstLastPara="1" rIns="18000" wrap="square" tIns="18000">
            <a:normAutofit/>
          </a:bodyPr>
          <a:lstStyle>
            <a:lvl1pPr lvl="0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2pPr>
            <a:lvl3pPr lvl="2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3pPr>
            <a:lvl4pPr lvl="3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4pPr>
            <a:lvl5pPr lvl="4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5pPr>
            <a:lvl6pPr lvl="5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6pPr>
            <a:lvl7pPr lvl="6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7pPr>
            <a:lvl8pPr lvl="7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8pPr>
            <a:lvl9pPr lvl="8" rtl="0" algn="r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7"/>
          <p:cNvSpPr/>
          <p:nvPr/>
        </p:nvSpPr>
        <p:spPr>
          <a:xfrm>
            <a:off x="0" y="5089500"/>
            <a:ext cx="9144000" cy="54000"/>
          </a:xfrm>
          <a:prstGeom prst="rect">
            <a:avLst/>
          </a:prstGeom>
          <a:gradFill>
            <a:gsLst>
              <a:gs pos="0">
                <a:srgbClr val="005ABB"/>
              </a:gs>
              <a:gs pos="50000">
                <a:srgbClr val="899639"/>
              </a:gs>
              <a:gs pos="75000">
                <a:srgbClr val="ECAC00"/>
              </a:gs>
              <a:gs pos="88000">
                <a:srgbClr val="CD5A13"/>
              </a:gs>
              <a:gs pos="94000">
                <a:srgbClr val="A33038"/>
              </a:gs>
              <a:gs pos="100000">
                <a:srgbClr val="78256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A 004 Content – GCS">
  <p:cSld name="SECTION_HEADER_1_2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/>
          <p:nvPr/>
        </p:nvSpPr>
        <p:spPr>
          <a:xfrm>
            <a:off x="0" y="0"/>
            <a:ext cx="9144000" cy="841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140800" y="4734000"/>
            <a:ext cx="4632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0" name="Google Shape;50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40000" y="180000"/>
            <a:ext cx="836727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8"/>
          <p:cNvSpPr txBox="1"/>
          <p:nvPr>
            <p:ph idx="1" type="subTitle"/>
          </p:nvPr>
        </p:nvSpPr>
        <p:spPr>
          <a:xfrm>
            <a:off x="3060000" y="171300"/>
            <a:ext cx="5544000" cy="540000"/>
          </a:xfrm>
          <a:prstGeom prst="rect">
            <a:avLst/>
          </a:prstGeom>
        </p:spPr>
        <p:txBody>
          <a:bodyPr anchorCtr="0" anchor="ctr" bIns="18000" lIns="18000" spcFirstLastPara="1" rIns="18000" wrap="square" tIns="18000">
            <a:normAutofit/>
          </a:bodyPr>
          <a:lstStyle>
            <a:lvl1pPr lvl="0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2pPr>
            <a:lvl3pPr lvl="2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3pPr>
            <a:lvl4pPr lvl="3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4pPr>
            <a:lvl5pPr lvl="4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5pPr>
            <a:lvl6pPr lvl="5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6pPr>
            <a:lvl7pPr lvl="6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7pPr>
            <a:lvl8pPr lvl="7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8pPr>
            <a:lvl9pPr lvl="8" rtl="0" algn="r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2" type="body"/>
          </p:nvPr>
        </p:nvSpPr>
        <p:spPr>
          <a:xfrm>
            <a:off x="539993" y="1720800"/>
            <a:ext cx="3960000" cy="28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>
                <a:solidFill>
                  <a:schemeClr val="dk1"/>
                </a:solidFill>
              </a:defRPr>
            </a:lvl6pPr>
            <a:lvl7pPr indent="-304800" lvl="6" marL="32004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chemeClr val="dk1"/>
                </a:solidFill>
              </a:defRPr>
            </a:lvl7pPr>
            <a:lvl8pPr indent="-292100" lvl="7" marL="36576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Char char="○"/>
              <a:defRPr>
                <a:solidFill>
                  <a:schemeClr val="dk1"/>
                </a:solidFill>
              </a:defRPr>
            </a:lvl8pPr>
            <a:lvl9pPr indent="-292100" lvl="8" marL="4114800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0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type="title"/>
          </p:nvPr>
        </p:nvSpPr>
        <p:spPr>
          <a:xfrm>
            <a:off x="539625" y="1084875"/>
            <a:ext cx="3960000" cy="6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4" name="Google Shape;54;p8"/>
          <p:cNvSpPr txBox="1"/>
          <p:nvPr>
            <p:ph idx="3" type="body"/>
          </p:nvPr>
        </p:nvSpPr>
        <p:spPr>
          <a:xfrm>
            <a:off x="4645343" y="1720800"/>
            <a:ext cx="3959700" cy="28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>
                <a:solidFill>
                  <a:schemeClr val="dk1"/>
                </a:solidFill>
              </a:defRPr>
            </a:lvl6pPr>
            <a:lvl7pPr indent="-304800" lvl="6" marL="32004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chemeClr val="dk1"/>
                </a:solidFill>
              </a:defRPr>
            </a:lvl7pPr>
            <a:lvl8pPr indent="-292100" lvl="7" marL="36576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Char char="○"/>
              <a:defRPr>
                <a:solidFill>
                  <a:schemeClr val="dk1"/>
                </a:solidFill>
              </a:defRPr>
            </a:lvl8pPr>
            <a:lvl9pPr indent="-292100" lvl="8" marL="4114800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0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5" name="Google Shape;55;p8"/>
          <p:cNvSpPr txBox="1"/>
          <p:nvPr>
            <p:ph idx="4" type="title"/>
          </p:nvPr>
        </p:nvSpPr>
        <p:spPr>
          <a:xfrm>
            <a:off x="4644975" y="1084875"/>
            <a:ext cx="3959700" cy="6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6" name="Google Shape;56;p8"/>
          <p:cNvSpPr/>
          <p:nvPr/>
        </p:nvSpPr>
        <p:spPr>
          <a:xfrm>
            <a:off x="0" y="5089500"/>
            <a:ext cx="9144000" cy="54000"/>
          </a:xfrm>
          <a:prstGeom prst="rect">
            <a:avLst/>
          </a:prstGeom>
          <a:gradFill>
            <a:gsLst>
              <a:gs pos="0">
                <a:srgbClr val="005ABB"/>
              </a:gs>
              <a:gs pos="50000">
                <a:srgbClr val="899639"/>
              </a:gs>
              <a:gs pos="75000">
                <a:srgbClr val="ECAC00"/>
              </a:gs>
              <a:gs pos="88000">
                <a:srgbClr val="CD5A13"/>
              </a:gs>
              <a:gs pos="94000">
                <a:srgbClr val="A33038"/>
              </a:gs>
              <a:gs pos="100000">
                <a:srgbClr val="78256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B 004 Content – UK Gov">
  <p:cSld name="SECTION_HEADER_1_1_1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/>
          <p:nvPr/>
        </p:nvSpPr>
        <p:spPr>
          <a:xfrm>
            <a:off x="0" y="0"/>
            <a:ext cx="9144000" cy="841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8140800" y="4734000"/>
            <a:ext cx="4632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0" name="Google Shape;60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40000" y="180000"/>
            <a:ext cx="1584125" cy="53999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9"/>
          <p:cNvSpPr txBox="1"/>
          <p:nvPr>
            <p:ph idx="1" type="subTitle"/>
          </p:nvPr>
        </p:nvSpPr>
        <p:spPr>
          <a:xfrm>
            <a:off x="3060000" y="171300"/>
            <a:ext cx="5544000" cy="540000"/>
          </a:xfrm>
          <a:prstGeom prst="rect">
            <a:avLst/>
          </a:prstGeom>
        </p:spPr>
        <p:txBody>
          <a:bodyPr anchorCtr="0" anchor="ctr" bIns="18000" lIns="18000" spcFirstLastPara="1" rIns="18000" wrap="square" tIns="18000">
            <a:normAutofit/>
          </a:bodyPr>
          <a:lstStyle>
            <a:lvl1pPr lvl="0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2pPr>
            <a:lvl3pPr lvl="2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3pPr>
            <a:lvl4pPr lvl="3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4pPr>
            <a:lvl5pPr lvl="4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5pPr>
            <a:lvl6pPr lvl="5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6pPr>
            <a:lvl7pPr lvl="6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7pPr>
            <a:lvl8pPr lvl="7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8pPr>
            <a:lvl9pPr lvl="8" rtl="0" algn="r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2" type="body"/>
          </p:nvPr>
        </p:nvSpPr>
        <p:spPr>
          <a:xfrm>
            <a:off x="539993" y="1720800"/>
            <a:ext cx="3960000" cy="28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>
                <a:solidFill>
                  <a:schemeClr val="dk1"/>
                </a:solidFill>
              </a:defRPr>
            </a:lvl6pPr>
            <a:lvl7pPr indent="-304800" lvl="6" marL="32004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chemeClr val="dk1"/>
                </a:solidFill>
              </a:defRPr>
            </a:lvl7pPr>
            <a:lvl8pPr indent="-292100" lvl="7" marL="36576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Char char="○"/>
              <a:defRPr>
                <a:solidFill>
                  <a:schemeClr val="dk1"/>
                </a:solidFill>
              </a:defRPr>
            </a:lvl8pPr>
            <a:lvl9pPr indent="-292100" lvl="8" marL="4114800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0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type="title"/>
          </p:nvPr>
        </p:nvSpPr>
        <p:spPr>
          <a:xfrm>
            <a:off x="539625" y="1084875"/>
            <a:ext cx="3960000" cy="6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3" type="body"/>
          </p:nvPr>
        </p:nvSpPr>
        <p:spPr>
          <a:xfrm>
            <a:off x="4645343" y="1720800"/>
            <a:ext cx="3959700" cy="28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>
                <a:solidFill>
                  <a:schemeClr val="dk1"/>
                </a:solidFill>
              </a:defRPr>
            </a:lvl6pPr>
            <a:lvl7pPr indent="-304800" lvl="6" marL="32004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chemeClr val="dk1"/>
                </a:solidFill>
              </a:defRPr>
            </a:lvl7pPr>
            <a:lvl8pPr indent="-292100" lvl="7" marL="36576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Char char="○"/>
              <a:defRPr>
                <a:solidFill>
                  <a:schemeClr val="dk1"/>
                </a:solidFill>
              </a:defRPr>
            </a:lvl8pPr>
            <a:lvl9pPr indent="-292100" lvl="8" marL="4114800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0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4" type="title"/>
          </p:nvPr>
        </p:nvSpPr>
        <p:spPr>
          <a:xfrm>
            <a:off x="4644975" y="1084875"/>
            <a:ext cx="3959700" cy="6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66" name="Google Shape;66;p9"/>
          <p:cNvSpPr/>
          <p:nvPr/>
        </p:nvSpPr>
        <p:spPr>
          <a:xfrm>
            <a:off x="0" y="5089500"/>
            <a:ext cx="9144000" cy="54000"/>
          </a:xfrm>
          <a:prstGeom prst="rect">
            <a:avLst/>
          </a:prstGeom>
          <a:gradFill>
            <a:gsLst>
              <a:gs pos="0">
                <a:srgbClr val="005ABB"/>
              </a:gs>
              <a:gs pos="50000">
                <a:srgbClr val="899639"/>
              </a:gs>
              <a:gs pos="75000">
                <a:srgbClr val="ECAC00"/>
              </a:gs>
              <a:gs pos="88000">
                <a:srgbClr val="CD5A13"/>
              </a:gs>
              <a:gs pos="94000">
                <a:srgbClr val="A33038"/>
              </a:gs>
              <a:gs pos="100000">
                <a:srgbClr val="78256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A 007 Blank – GCS">
  <p:cSld name="TITLE_AND_BODY_2_2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/>
          <p:nvPr/>
        </p:nvSpPr>
        <p:spPr>
          <a:xfrm>
            <a:off x="0" y="0"/>
            <a:ext cx="9144000" cy="841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0"/>
          <p:cNvSpPr txBox="1"/>
          <p:nvPr>
            <p:ph idx="12" type="sldNum"/>
          </p:nvPr>
        </p:nvSpPr>
        <p:spPr>
          <a:xfrm>
            <a:off x="8140800" y="4734000"/>
            <a:ext cx="4632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0" name="Google Shape;70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40000" y="180000"/>
            <a:ext cx="836727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0"/>
          <p:cNvSpPr txBox="1"/>
          <p:nvPr>
            <p:ph idx="1" type="subTitle"/>
          </p:nvPr>
        </p:nvSpPr>
        <p:spPr>
          <a:xfrm>
            <a:off x="3060000" y="171300"/>
            <a:ext cx="5544000" cy="540000"/>
          </a:xfrm>
          <a:prstGeom prst="rect">
            <a:avLst/>
          </a:prstGeom>
        </p:spPr>
        <p:txBody>
          <a:bodyPr anchorCtr="0" anchor="ctr" bIns="18000" lIns="18000" spcFirstLastPara="1" rIns="18000" wrap="square" tIns="18000">
            <a:normAutofit/>
          </a:bodyPr>
          <a:lstStyle>
            <a:lvl1pPr lvl="0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2pPr>
            <a:lvl3pPr lvl="2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3pPr>
            <a:lvl4pPr lvl="3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4pPr>
            <a:lvl5pPr lvl="4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5pPr>
            <a:lvl6pPr lvl="5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6pPr>
            <a:lvl7pPr lvl="6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7pPr>
            <a:lvl8pPr lvl="7" rtl="0" algn="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8pPr>
            <a:lvl9pPr lvl="8" rtl="0" algn="r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2" name="Google Shape;72;p10"/>
          <p:cNvSpPr/>
          <p:nvPr/>
        </p:nvSpPr>
        <p:spPr>
          <a:xfrm>
            <a:off x="0" y="5089500"/>
            <a:ext cx="9144000" cy="54000"/>
          </a:xfrm>
          <a:prstGeom prst="rect">
            <a:avLst/>
          </a:prstGeom>
          <a:gradFill>
            <a:gsLst>
              <a:gs pos="0">
                <a:srgbClr val="005ABB"/>
              </a:gs>
              <a:gs pos="50000">
                <a:srgbClr val="899639"/>
              </a:gs>
              <a:gs pos="75000">
                <a:srgbClr val="ECAC00"/>
              </a:gs>
              <a:gs pos="88000">
                <a:srgbClr val="CD5A13"/>
              </a:gs>
              <a:gs pos="94000">
                <a:srgbClr val="A33038"/>
              </a:gs>
              <a:gs pos="100000">
                <a:srgbClr val="78256F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" type="body"/>
          </p:nvPr>
        </p:nvSpPr>
        <p:spPr>
          <a:xfrm>
            <a:off x="540000" y="823500"/>
            <a:ext cx="8064000" cy="38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●"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17500" lvl="1" marL="914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○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17500" lvl="2" marL="1371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■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17500" lvl="3" marL="18288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●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17500" lvl="4" marL="2286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○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04800" lvl="5" marL="2743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"/>
              <a:buChar char="■"/>
              <a:defRPr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04800" lvl="6" marL="3200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"/>
              <a:buChar char="●"/>
              <a:defRPr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92100" lvl="7" marL="3657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Char char="○"/>
              <a:defRPr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92100" lvl="8" marL="41148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000"/>
              <a:buFont typeface="Helvetica Neue"/>
              <a:buChar char="■"/>
              <a:defRPr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2" type="sldNum"/>
          </p:nvPr>
        </p:nvSpPr>
        <p:spPr>
          <a:xfrm>
            <a:off x="8140800" y="4734000"/>
            <a:ext cx="4632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>
          <p15:clr>
            <a:srgbClr val="EA4335"/>
          </p15:clr>
        </p15:guide>
        <p15:guide id="2" orient="horz" pos="3240">
          <p15:clr>
            <a:srgbClr val="EA4335"/>
          </p15:clr>
        </p15:guide>
        <p15:guide id="3">
          <p15:clr>
            <a:srgbClr val="EA4335"/>
          </p15:clr>
        </p15:guide>
        <p15:guide id="4" pos="5760">
          <p15:clr>
            <a:srgbClr val="EA4335"/>
          </p15:clr>
        </p15:guide>
        <p15:guide id="5" orient="horz" pos="113">
          <p15:clr>
            <a:srgbClr val="EA4335"/>
          </p15:clr>
        </p15:guide>
        <p15:guide id="6" orient="horz" pos="519">
          <p15:clr>
            <a:srgbClr val="EA4335"/>
          </p15:clr>
        </p15:guide>
        <p15:guide id="7" pos="340">
          <p15:clr>
            <a:srgbClr val="EA4335"/>
          </p15:clr>
        </p15:guide>
        <p15:guide id="8" pos="5420">
          <p15:clr>
            <a:srgbClr val="EA4335"/>
          </p15:clr>
        </p15:guide>
        <p15:guide id="9" pos="2880">
          <p15:clr>
            <a:srgbClr val="EA4335"/>
          </p15:clr>
        </p15:guide>
        <p15:guide id="10" pos="1928">
          <p15:clr>
            <a:srgbClr val="EA4335"/>
          </p15:clr>
        </p15:guide>
        <p15:guide id="11" pos="3855">
          <p15:clr>
            <a:srgbClr val="EA4335"/>
          </p15:clr>
        </p15:guide>
        <p15:guide id="12" orient="horz" pos="454">
          <p15:clr>
            <a:srgbClr val="EA4335"/>
          </p15:clr>
        </p15:guide>
        <p15:guide id="13" orient="horz" pos="1620">
          <p15:clr>
            <a:srgbClr val="EA4335"/>
          </p15:clr>
        </p15:guide>
        <p15:guide id="14" orient="horz" pos="3141">
          <p15:clr>
            <a:srgbClr val="EA4335"/>
          </p15:clr>
        </p15:guide>
        <p15:guide id="15" orient="horz" pos="3206">
          <p15:clr>
            <a:srgbClr val="EA4335"/>
          </p15:clr>
        </p15:guide>
        <p15:guide id="16" orient="horz" pos="2982">
          <p15:clr>
            <a:srgbClr val="EA4335"/>
          </p15:clr>
        </p15:guide>
        <p15:guide id="17" orient="horz" pos="1084">
          <p15:clr>
            <a:srgbClr val="EA4335"/>
          </p15:clr>
        </p15:guide>
        <p15:guide id="18" orient="horz" pos="2168">
          <p15:clr>
            <a:srgbClr val="EA4335"/>
          </p15:clr>
        </p15:guide>
        <p15:guide id="19" orient="horz" pos="68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4.xml"/><Relationship Id="rId4" Type="http://schemas.openxmlformats.org/officeDocument/2006/relationships/slide" Target="/ppt/slides/slide4.xml"/><Relationship Id="rId5" Type="http://schemas.openxmlformats.org/officeDocument/2006/relationships/slide" Target="/ppt/slides/slide5.xml"/><Relationship Id="rId6" Type="http://schemas.openxmlformats.org/officeDocument/2006/relationships/slide" Target="/ppt/slides/slide6.xml"/><Relationship Id="rId7" Type="http://schemas.openxmlformats.org/officeDocument/2006/relationships/slide" Target="/ppt/slides/slide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>
            <p:ph idx="1" type="subTitle"/>
          </p:nvPr>
        </p:nvSpPr>
        <p:spPr>
          <a:xfrm>
            <a:off x="530200" y="3441900"/>
            <a:ext cx="8064000" cy="116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2"/>
          <p:cNvSpPr txBox="1"/>
          <p:nvPr>
            <p:ph type="title"/>
          </p:nvPr>
        </p:nvSpPr>
        <p:spPr>
          <a:xfrm>
            <a:off x="540000" y="1720800"/>
            <a:ext cx="8064000" cy="17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Head of Discipline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Candidate Pack</a:t>
            </a:r>
            <a:br>
              <a:rPr lang="en-GB"/>
            </a:b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8140800" y="4734000"/>
            <a:ext cx="4632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3"/>
          <p:cNvSpPr txBox="1"/>
          <p:nvPr>
            <p:ph idx="1" type="subTitle"/>
          </p:nvPr>
        </p:nvSpPr>
        <p:spPr>
          <a:xfrm>
            <a:off x="3060000" y="171300"/>
            <a:ext cx="5544000" cy="540000"/>
          </a:xfrm>
          <a:prstGeom prst="rect">
            <a:avLst/>
          </a:prstGeom>
        </p:spPr>
        <p:txBody>
          <a:bodyPr anchorCtr="0" anchor="ctr" bIns="18000" lIns="18000" spcFirstLastPara="1" rIns="18000" wrap="square" tIns="18000">
            <a:norm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600"/>
              </a:spcAft>
              <a:buNone/>
            </a:pPr>
            <a:r>
              <a:rPr lang="en-GB"/>
              <a:t>Contents</a:t>
            </a: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976825" y="1594950"/>
            <a:ext cx="3540900" cy="27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3"/>
              </a:rPr>
              <a:t>Overview of the role</a:t>
            </a:r>
            <a:endParaRPr sz="17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4"/>
              </a:rPr>
              <a:t>Making a difference</a:t>
            </a:r>
            <a:endParaRPr sz="17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5"/>
              </a:rPr>
              <a:t>Terms of service</a:t>
            </a:r>
            <a:endParaRPr sz="17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6"/>
              </a:rPr>
              <a:t>Eligibility</a:t>
            </a:r>
            <a:endParaRPr sz="17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action="ppaction://hlinksldjump" r:id="rId7"/>
              </a:rPr>
              <a:t>How to apply</a:t>
            </a:r>
            <a:endParaRPr sz="17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idx="12" type="sldNum"/>
          </p:nvPr>
        </p:nvSpPr>
        <p:spPr>
          <a:xfrm>
            <a:off x="8140800" y="4734000"/>
            <a:ext cx="4632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7" name="Google Shape;97;p14"/>
          <p:cNvSpPr txBox="1"/>
          <p:nvPr>
            <p:ph idx="1" type="body"/>
          </p:nvPr>
        </p:nvSpPr>
        <p:spPr>
          <a:xfrm>
            <a:off x="539850" y="1201850"/>
            <a:ext cx="7953900" cy="343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1897"/>
              <a:t>Heads of Discipline (HoDs) and their deputies are pivotal leadership roles in the Government Communication Service, offering a rare professional opportunity to influence and improve an entire MCOM discipline - across 7,000 GCS communicators in more than 300 organisations.</a:t>
            </a:r>
            <a:r>
              <a:rPr lang="en-GB" sz="1897"/>
              <a:t> </a:t>
            </a:r>
            <a:endParaRPr sz="1897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97"/>
              <a:t>HoDs and their deputies:</a:t>
            </a:r>
            <a:endParaRPr sz="1897"/>
          </a:p>
          <a:p>
            <a:pPr indent="-358012" lvl="0" marL="457200" rtl="0" algn="l">
              <a:spcBef>
                <a:spcPts val="1000"/>
              </a:spcBef>
              <a:spcAft>
                <a:spcPts val="0"/>
              </a:spcAft>
              <a:buSzPct val="126348"/>
              <a:buChar char="●"/>
            </a:pPr>
            <a:r>
              <a:rPr lang="en-GB" sz="1897"/>
              <a:t>Act as thought leaders for their discipline - providing expertise and </a:t>
            </a:r>
            <a:r>
              <a:rPr lang="en-GB" sz="1897"/>
              <a:t>identifying</a:t>
            </a:r>
            <a:r>
              <a:rPr lang="en-GB" sz="1897"/>
              <a:t> opportunities for innovation and development of their discipline.</a:t>
            </a:r>
            <a:endParaRPr sz="1897"/>
          </a:p>
          <a:p>
            <a:pPr indent="-358012" lvl="0" marL="457200" rtl="0" algn="l">
              <a:spcBef>
                <a:spcPts val="1000"/>
              </a:spcBef>
              <a:spcAft>
                <a:spcPts val="0"/>
              </a:spcAft>
              <a:buSzPct val="126348"/>
              <a:buChar char="●"/>
            </a:pPr>
            <a:r>
              <a:rPr lang="en-GB" sz="1897"/>
              <a:t>Contribute to producing training, best practice case studies and guidance.</a:t>
            </a:r>
            <a:endParaRPr sz="1897"/>
          </a:p>
          <a:p>
            <a:pPr indent="-358012" lvl="0" marL="457200" rtl="0" algn="l">
              <a:spcBef>
                <a:spcPts val="1000"/>
              </a:spcBef>
              <a:spcAft>
                <a:spcPts val="0"/>
              </a:spcAft>
              <a:buSzPct val="126348"/>
              <a:buChar char="●"/>
            </a:pPr>
            <a:r>
              <a:rPr lang="en-GB" sz="1897"/>
              <a:t>Create networks and connect discipline members across GCS.</a:t>
            </a:r>
            <a:endParaRPr sz="1897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  <p:sp>
        <p:nvSpPr>
          <p:cNvPr id="98" name="Google Shape;98;p14"/>
          <p:cNvSpPr txBox="1"/>
          <p:nvPr>
            <p:ph idx="2" type="subTitle"/>
          </p:nvPr>
        </p:nvSpPr>
        <p:spPr>
          <a:xfrm>
            <a:off x="3060000" y="171300"/>
            <a:ext cx="5544000" cy="540000"/>
          </a:xfrm>
          <a:prstGeom prst="rect">
            <a:avLst/>
          </a:prstGeom>
        </p:spPr>
        <p:txBody>
          <a:bodyPr anchorCtr="0" anchor="ctr" bIns="18000" lIns="18000" spcFirstLastPara="1" rIns="18000" wrap="square" tIns="18000">
            <a:norm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600"/>
              </a:spcAft>
              <a:buNone/>
            </a:pPr>
            <a:r>
              <a:rPr lang="en-GB"/>
              <a:t>Overview of the role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>
            <p:ph idx="12" type="sldNum"/>
          </p:nvPr>
        </p:nvSpPr>
        <p:spPr>
          <a:xfrm>
            <a:off x="8140800" y="4734000"/>
            <a:ext cx="4632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4" name="Google Shape;104;p15"/>
          <p:cNvSpPr txBox="1"/>
          <p:nvPr>
            <p:ph idx="1" type="body"/>
          </p:nvPr>
        </p:nvSpPr>
        <p:spPr>
          <a:xfrm>
            <a:off x="539850" y="1014975"/>
            <a:ext cx="8064300" cy="391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00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3328"/>
              <a:t>These are exciting roles, which give successful candidates a chance to make their mark and shape the future of the Government Communication Service. </a:t>
            </a:r>
            <a:endParaRPr b="1" sz="3328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3328"/>
              <a:t>Direction: </a:t>
            </a:r>
            <a:r>
              <a:rPr lang="en-GB" sz="3328"/>
              <a:t>Acting as a thought-leader, being a source of expertise and innovation, providing calm and authoritative leadership to the discipline.</a:t>
            </a:r>
            <a:endParaRPr sz="3328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3328"/>
              <a:t>Standards:</a:t>
            </a:r>
            <a:r>
              <a:rPr lang="en-GB" sz="3328"/>
              <a:t> Supporting a pipeline of new learning content for the GCS Advance training programme; reviewing and renewing guidance about the discipline to improve capability.</a:t>
            </a:r>
            <a:endParaRPr sz="3328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3328"/>
              <a:t>Assessment:</a:t>
            </a:r>
            <a:r>
              <a:rPr lang="en-GB" sz="3328"/>
              <a:t> Identifying brilliant teams and disseminating best practice.</a:t>
            </a:r>
            <a:endParaRPr sz="3328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3328"/>
              <a:t>Talent: </a:t>
            </a:r>
            <a:r>
              <a:rPr lang="en-GB" sz="3328"/>
              <a:t>Helping to identify and support opportunities to better attract, retain and develop talent in GCS. Support a diverse and inclusive GCS profession.</a:t>
            </a:r>
            <a:endParaRPr sz="3328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3328"/>
              <a:t>Community: </a:t>
            </a:r>
            <a:r>
              <a:rPr lang="en-GB" sz="3328"/>
              <a:t>Promoting and leading professional networks.</a:t>
            </a:r>
            <a:endParaRPr sz="3328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3328"/>
              <a:t>Innovation:</a:t>
            </a:r>
            <a:r>
              <a:rPr lang="en-GB" sz="3328"/>
              <a:t> Actively encouraging a culture of innovation across the profession. Supporting the community by identifying and sharing successes and learnings and encouraging testing and scaling new ways-of-working or solutions.</a:t>
            </a:r>
            <a:endParaRPr sz="3328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  <p:sp>
        <p:nvSpPr>
          <p:cNvPr id="105" name="Google Shape;105;p15"/>
          <p:cNvSpPr txBox="1"/>
          <p:nvPr>
            <p:ph idx="2" type="subTitle"/>
          </p:nvPr>
        </p:nvSpPr>
        <p:spPr>
          <a:xfrm>
            <a:off x="3060000" y="171300"/>
            <a:ext cx="5544000" cy="540000"/>
          </a:xfrm>
          <a:prstGeom prst="rect">
            <a:avLst/>
          </a:prstGeom>
        </p:spPr>
        <p:txBody>
          <a:bodyPr anchorCtr="0" anchor="ctr" bIns="18000" lIns="18000" spcFirstLastPara="1" rIns="18000" wrap="square" tIns="18000">
            <a:norm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600"/>
              </a:spcAft>
              <a:buNone/>
            </a:pPr>
            <a:r>
              <a:rPr lang="en-GB"/>
              <a:t>Making a difference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/>
          <p:nvPr>
            <p:ph idx="12" type="sldNum"/>
          </p:nvPr>
        </p:nvSpPr>
        <p:spPr>
          <a:xfrm>
            <a:off x="8140800" y="4734000"/>
            <a:ext cx="4632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1" name="Google Shape;111;p16"/>
          <p:cNvSpPr txBox="1"/>
          <p:nvPr>
            <p:ph idx="1" type="body"/>
          </p:nvPr>
        </p:nvSpPr>
        <p:spPr>
          <a:xfrm>
            <a:off x="494200" y="1178975"/>
            <a:ext cx="8281800" cy="35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400"/>
              <a:t>HoDs and DHoDs are voluntary opportunities. Post-holders have the opportunity to develop as a leader and help GCS develop our professional standards for the </a:t>
            </a:r>
            <a:r>
              <a:rPr lang="en-GB" sz="1400"/>
              <a:t>benefit</a:t>
            </a:r>
            <a:r>
              <a:rPr lang="en-GB" sz="1400"/>
              <a:t> of all Government communicators.</a:t>
            </a:r>
            <a:endParaRPr sz="1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400"/>
              <a:t>Because these are corporate contribution roles, the relevant DoC/Head of Communications must confirm that they are happy for the applicant to devote 20% of their time to this work.</a:t>
            </a:r>
            <a:endParaRPr sz="1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400"/>
              <a:t>Appointments run for two to three years.</a:t>
            </a:r>
            <a:endParaRPr sz="1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400"/>
              <a:t>Appointees receive formal recognition of their cross-profession leadership role (20 CPD points, career conversation with a member of the GCS executive team).</a:t>
            </a:r>
            <a:endParaRPr sz="1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400"/>
              <a:t>The HoD network is managed by the Skills and Standards team in GCS HQ. SaS triage requests for the HoDs, manage the appointment process and chair the regular meetings.</a:t>
            </a:r>
            <a:endParaRPr sz="1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12" name="Google Shape;112;p16"/>
          <p:cNvSpPr txBox="1"/>
          <p:nvPr>
            <p:ph idx="2" type="subTitle"/>
          </p:nvPr>
        </p:nvSpPr>
        <p:spPr>
          <a:xfrm>
            <a:off x="3060000" y="171300"/>
            <a:ext cx="5544000" cy="540000"/>
          </a:xfrm>
          <a:prstGeom prst="rect">
            <a:avLst/>
          </a:prstGeom>
        </p:spPr>
        <p:txBody>
          <a:bodyPr anchorCtr="0" anchor="ctr" bIns="18000" lIns="18000" spcFirstLastPara="1" rIns="18000" wrap="square" tIns="18000">
            <a:norm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600"/>
              </a:spcAft>
              <a:buNone/>
            </a:pPr>
            <a:r>
              <a:rPr lang="en-GB"/>
              <a:t>Terms of service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/>
          <p:nvPr>
            <p:ph idx="12" type="sldNum"/>
          </p:nvPr>
        </p:nvSpPr>
        <p:spPr>
          <a:xfrm>
            <a:off x="8140800" y="4734000"/>
            <a:ext cx="4632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8" name="Google Shape;118;p17"/>
          <p:cNvSpPr txBox="1"/>
          <p:nvPr>
            <p:ph idx="1" type="body"/>
          </p:nvPr>
        </p:nvSpPr>
        <p:spPr>
          <a:xfrm>
            <a:off x="539850" y="1178975"/>
            <a:ext cx="8243700" cy="355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GB"/>
              <a:t>Roles are open to SCS/Grade 6 practitioners/communicators in central government/ALBs, with significant current experience of their discipline. 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Applicants must be able to demonstrate:</a:t>
            </a:r>
            <a:endParaRPr/>
          </a:p>
          <a:p>
            <a:pPr indent="-325755" lvl="0" marL="457200" rtl="0" algn="l">
              <a:spcBef>
                <a:spcPts val="60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A deep understanding of the discipline, through years of experience and from roles completed, understanding the environment and the sector in which the discipline operates.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A strong network of colleagues across and beyond the civil and public service. Be able to influence and navigate across GCS, spotting opportunities and anticipating barriers.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Ability to promote GCS as a professional body and play a proactive role in supporting the aims and commitments of the GCS Strategy.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7"/>
          <p:cNvSpPr txBox="1"/>
          <p:nvPr>
            <p:ph idx="2" type="subTitle"/>
          </p:nvPr>
        </p:nvSpPr>
        <p:spPr>
          <a:xfrm>
            <a:off x="3060000" y="171300"/>
            <a:ext cx="5544000" cy="540000"/>
          </a:xfrm>
          <a:prstGeom prst="rect">
            <a:avLst/>
          </a:prstGeom>
        </p:spPr>
        <p:txBody>
          <a:bodyPr anchorCtr="0" anchor="ctr" bIns="18000" lIns="18000" spcFirstLastPara="1" rIns="18000" wrap="square" tIns="18000">
            <a:norm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600"/>
              </a:spcAft>
              <a:buNone/>
            </a:pPr>
            <a:r>
              <a:rPr lang="en-GB"/>
              <a:t>Eligibility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>
            <p:ph idx="12" type="sldNum"/>
          </p:nvPr>
        </p:nvSpPr>
        <p:spPr>
          <a:xfrm>
            <a:off x="8140800" y="4734000"/>
            <a:ext cx="4632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5" name="Google Shape;125;p18"/>
          <p:cNvSpPr txBox="1"/>
          <p:nvPr>
            <p:ph idx="1" type="body"/>
          </p:nvPr>
        </p:nvSpPr>
        <p:spPr>
          <a:xfrm>
            <a:off x="539850" y="1128150"/>
            <a:ext cx="8064300" cy="3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GB" sz="2100"/>
              <a:t>To apply:</a:t>
            </a:r>
            <a:endParaRPr b="1" sz="2100"/>
          </a:p>
          <a:p>
            <a:pPr indent="-321945" lvl="0" marL="457200" rtl="0" algn="l">
              <a:spcBef>
                <a:spcPts val="600"/>
              </a:spcBef>
              <a:spcAft>
                <a:spcPts val="0"/>
              </a:spcAft>
              <a:buSzPct val="100000"/>
              <a:buChar char="●"/>
            </a:pPr>
            <a:r>
              <a:rPr lang="en-GB" sz="2100"/>
              <a:t>Submit a 500-word cover letter and CV, outlining relevant knowledge and experience/capability for leading continuous improvement and professional development of the relevant discipline across GCS. </a:t>
            </a:r>
            <a:endParaRPr sz="2100"/>
          </a:p>
          <a:p>
            <a:pPr indent="-32194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2100"/>
              <a:t>Include confirmation that your DoC/Head of Communications is happy for you to devote 20% of your time to this work, if successful.</a:t>
            </a:r>
            <a:endParaRPr sz="2100"/>
          </a:p>
          <a:p>
            <a:pPr indent="-32194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2100"/>
              <a:t>Send a cover letter and CV to </a:t>
            </a:r>
            <a:r>
              <a:rPr b="1" lang="en-GB" sz="2100"/>
              <a:t>gcs-standards@cabinetoffice.gov.uk</a:t>
            </a:r>
            <a:r>
              <a:rPr lang="en-GB" sz="2100"/>
              <a:t> by close of business on </a:t>
            </a:r>
            <a:r>
              <a:rPr lang="en-GB" sz="2100">
                <a:highlight>
                  <a:schemeClr val="lt1"/>
                </a:highlight>
              </a:rPr>
              <a:t>the date given. N</a:t>
            </a:r>
            <a:r>
              <a:rPr lang="en-GB" sz="2100"/>
              <a:t>ext steps will depend on the number of applications, but will include an informal discussion with a senior leader.</a:t>
            </a:r>
            <a:endParaRPr sz="2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100"/>
              <a:t>Good luck!</a:t>
            </a:r>
            <a:endParaRPr sz="2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8"/>
          <p:cNvSpPr txBox="1"/>
          <p:nvPr>
            <p:ph idx="2" type="subTitle"/>
          </p:nvPr>
        </p:nvSpPr>
        <p:spPr>
          <a:xfrm>
            <a:off x="3060000" y="171300"/>
            <a:ext cx="5544000" cy="540000"/>
          </a:xfrm>
          <a:prstGeom prst="rect">
            <a:avLst/>
          </a:prstGeom>
        </p:spPr>
        <p:txBody>
          <a:bodyPr anchorCtr="0" anchor="ctr" bIns="18000" lIns="18000" spcFirstLastPara="1" rIns="18000" wrap="square" tIns="18000">
            <a:norm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600"/>
              </a:spcAft>
              <a:buNone/>
            </a:pPr>
            <a:r>
              <a:rPr lang="en-GB"/>
              <a:t>How to apply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CSET Light">
  <a:themeElements>
    <a:clrScheme name="Simple Light">
      <a:dk1>
        <a:srgbClr val="24135F"/>
      </a:dk1>
      <a:lt1>
        <a:srgbClr val="FFFFFF"/>
      </a:lt1>
      <a:dk2>
        <a:srgbClr val="4D4E53"/>
      </a:dk2>
      <a:lt2>
        <a:srgbClr val="FFFFFF"/>
      </a:lt2>
      <a:accent1>
        <a:srgbClr val="005ABB"/>
      </a:accent1>
      <a:accent2>
        <a:srgbClr val="CD5A13"/>
      </a:accent2>
      <a:accent3>
        <a:srgbClr val="5BB4E5"/>
      </a:accent3>
      <a:accent4>
        <a:srgbClr val="ECAC00"/>
      </a:accent4>
      <a:accent5>
        <a:srgbClr val="78256F"/>
      </a:accent5>
      <a:accent6>
        <a:srgbClr val="899639"/>
      </a:accent6>
      <a:hlink>
        <a:srgbClr val="1A279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